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3"/>
  </p:notesMasterIdLst>
  <p:sldIdLst>
    <p:sldId id="299" r:id="rId3"/>
    <p:sldId id="312" r:id="rId4"/>
    <p:sldId id="313" r:id="rId5"/>
    <p:sldId id="314" r:id="rId6"/>
    <p:sldId id="316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00" r:id="rId15"/>
    <p:sldId id="257" r:id="rId16"/>
    <p:sldId id="301" r:id="rId17"/>
    <p:sldId id="258" r:id="rId18"/>
    <p:sldId id="259" r:id="rId19"/>
    <p:sldId id="260" r:id="rId20"/>
    <p:sldId id="261" r:id="rId21"/>
    <p:sldId id="264" r:id="rId22"/>
    <p:sldId id="265" r:id="rId23"/>
    <p:sldId id="298" r:id="rId24"/>
    <p:sldId id="263" r:id="rId25"/>
    <p:sldId id="266" r:id="rId26"/>
    <p:sldId id="267" r:id="rId27"/>
    <p:sldId id="268" r:id="rId28"/>
    <p:sldId id="269" r:id="rId29"/>
    <p:sldId id="270" r:id="rId30"/>
    <p:sldId id="285" r:id="rId31"/>
    <p:sldId id="290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FC7FC-BC77-4F67-949A-6D1E4C97C27A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667DA-E57C-4B99-B7B0-04B5D36C2DE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43671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667DA-E57C-4B99-B7B0-04B5D36C2DE9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50754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D667DA-E57C-4B99-B7B0-04B5D36C2DE9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072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8399F-1B20-41B7-8D9E-ED7977925F45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4F8F-9CAE-4FAC-AB8C-49DF1A3028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84531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8399F-1B20-41B7-8D9E-ED7977925F45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4F8F-9CAE-4FAC-AB8C-49DF1A3028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6334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8399F-1B20-41B7-8D9E-ED7977925F45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4F8F-9CAE-4FAC-AB8C-49DF1A3028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07205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1712-9648-4DD0-8CAA-E28E0026132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3C435-0E5C-4AB1-AF5F-83DADD4FB37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561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1712-9648-4DD0-8CAA-E28E0026132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3C435-0E5C-4AB1-AF5F-83DADD4FB37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003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1712-9648-4DD0-8CAA-E28E0026132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3C435-0E5C-4AB1-AF5F-83DADD4FB37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520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1712-9648-4DD0-8CAA-E28E0026132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3C435-0E5C-4AB1-AF5F-83DADD4FB37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872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1712-9648-4DD0-8CAA-E28E0026132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3C435-0E5C-4AB1-AF5F-83DADD4FB37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945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1712-9648-4DD0-8CAA-E28E0026132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3C435-0E5C-4AB1-AF5F-83DADD4FB37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8391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1712-9648-4DD0-8CAA-E28E0026132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3C435-0E5C-4AB1-AF5F-83DADD4FB37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864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1712-9648-4DD0-8CAA-E28E0026132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3C435-0E5C-4AB1-AF5F-83DADD4FB37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281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8399F-1B20-41B7-8D9E-ED7977925F45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4F8F-9CAE-4FAC-AB8C-49DF1A3028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53600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1712-9648-4DD0-8CAA-E28E0026132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3C435-0E5C-4AB1-AF5F-83DADD4FB37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499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1712-9648-4DD0-8CAA-E28E0026132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3C435-0E5C-4AB1-AF5F-83DADD4FB37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473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1712-9648-4DD0-8CAA-E28E0026132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3C435-0E5C-4AB1-AF5F-83DADD4FB37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566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8399F-1B20-41B7-8D9E-ED7977925F45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4F8F-9CAE-4FAC-AB8C-49DF1A3028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6825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8399F-1B20-41B7-8D9E-ED7977925F45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4F8F-9CAE-4FAC-AB8C-49DF1A3028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30820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8399F-1B20-41B7-8D9E-ED7977925F45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4F8F-9CAE-4FAC-AB8C-49DF1A3028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6097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8399F-1B20-41B7-8D9E-ED7977925F45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4F8F-9CAE-4FAC-AB8C-49DF1A3028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78819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8399F-1B20-41B7-8D9E-ED7977925F45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4F8F-9CAE-4FAC-AB8C-49DF1A3028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92585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8399F-1B20-41B7-8D9E-ED7977925F45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4F8F-9CAE-4FAC-AB8C-49DF1A3028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3382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8399F-1B20-41B7-8D9E-ED7977925F45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4F8F-9CAE-4FAC-AB8C-49DF1A3028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3764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8399F-1B20-41B7-8D9E-ED7977925F45}" type="datetimeFigureOut">
              <a:rPr lang="en-ZA" smtClean="0"/>
              <a:t>2023/09/04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B4F8F-9CAE-4FAC-AB8C-49DF1A3028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53211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C1712-9648-4DD0-8CAA-E28E0026132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9/4/2023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3C435-0E5C-4AB1-AF5F-83DADD4FB37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2518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512167"/>
          </a:xfrm>
        </p:spPr>
        <p:txBody>
          <a:bodyPr>
            <a:normAutofit/>
          </a:bodyPr>
          <a:lstStyle/>
          <a:p>
            <a:r>
              <a:rPr lang="en-ZA" b="1" dirty="0" err="1" smtClean="0"/>
              <a:t>Gesonde</a:t>
            </a:r>
            <a:r>
              <a:rPr lang="en-ZA" b="1" dirty="0" smtClean="0"/>
              <a:t> </a:t>
            </a:r>
            <a:r>
              <a:rPr lang="en-ZA" b="1" dirty="0" err="1" smtClean="0"/>
              <a:t>predikante</a:t>
            </a:r>
            <a:r>
              <a:rPr lang="en-ZA" b="1" dirty="0" smtClean="0"/>
              <a:t> 1</a:t>
            </a:r>
            <a:endParaRPr lang="en-ZA" sz="31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628800"/>
            <a:ext cx="7772400" cy="4608512"/>
          </a:xfrm>
        </p:spPr>
        <p:txBody>
          <a:bodyPr/>
          <a:lstStyle/>
          <a:p>
            <a:pPr algn="r"/>
            <a:r>
              <a:rPr lang="en-ZA" b="1" smtClean="0"/>
              <a:t>Yolanda Dreyer</a:t>
            </a:r>
            <a:endParaRPr lang="en-ZA" b="1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2564904"/>
            <a:ext cx="4053830" cy="405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9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/>
          </a:bodyPr>
          <a:lstStyle/>
          <a:p>
            <a:r>
              <a:rPr lang="en-ZA" sz="4000" b="1" dirty="0" err="1" smtClean="0"/>
              <a:t>Gevolge</a:t>
            </a:r>
            <a:r>
              <a:rPr lang="en-ZA" sz="4000" b="1" dirty="0" smtClean="0"/>
              <a:t> van </a:t>
            </a:r>
            <a:r>
              <a:rPr lang="en-ZA" sz="4000" b="1" dirty="0" err="1" smtClean="0"/>
              <a:t>meganismes</a:t>
            </a:r>
            <a:r>
              <a:rPr lang="en-ZA" sz="4000" b="1" dirty="0" smtClean="0"/>
              <a:t> </a:t>
            </a: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80920" cy="4752528"/>
          </a:xfrm>
        </p:spPr>
        <p:txBody>
          <a:bodyPr>
            <a:normAutofit/>
          </a:bodyPr>
          <a:lstStyle/>
          <a:p>
            <a:pPr lvl="0" algn="l"/>
            <a:r>
              <a:rPr lang="nl-NL" sz="2800" dirty="0" smtClean="0"/>
              <a:t>Predikantsrol</a:t>
            </a:r>
          </a:p>
          <a:p>
            <a:pPr lvl="0" algn="l"/>
            <a:endParaRPr lang="nl-NL" sz="1200" dirty="0"/>
          </a:p>
          <a:p>
            <a:pPr marL="342900" lvl="0" indent="-342900" algn="l">
              <a:buFontTx/>
              <a:buChar char="-"/>
            </a:pPr>
            <a:r>
              <a:rPr lang="nl-NL" sz="2400" dirty="0" smtClean="0"/>
              <a:t>goeie verskoning vir meganisme</a:t>
            </a:r>
          </a:p>
          <a:p>
            <a:pPr marL="342900" lvl="0" indent="-342900" algn="l">
              <a:buFontTx/>
              <a:buChar char="-"/>
            </a:pPr>
            <a:r>
              <a:rPr lang="nl-NL" sz="2400" dirty="0"/>
              <a:t>g</a:t>
            </a:r>
            <a:r>
              <a:rPr lang="nl-NL" sz="2400" dirty="0" smtClean="0"/>
              <a:t>oeie wegkruipplek van self en ander</a:t>
            </a:r>
          </a:p>
          <a:p>
            <a:pPr marL="342900" lvl="0" indent="-342900" algn="l">
              <a:buFontTx/>
              <a:buChar char="-"/>
            </a:pPr>
            <a:r>
              <a:rPr lang="nl-NL" sz="2400" dirty="0" smtClean="0"/>
              <a:t>familie kan </a:t>
            </a:r>
            <a:r>
              <a:rPr lang="nl-NL" sz="2400" dirty="0"/>
              <a:t>nie kompeteer met die evangelie </a:t>
            </a:r>
            <a:r>
              <a:rPr lang="nl-NL" sz="2400" dirty="0" smtClean="0"/>
              <a:t>nie</a:t>
            </a:r>
          </a:p>
          <a:p>
            <a:pPr marL="342900" lvl="0" indent="-342900" algn="l">
              <a:buFontTx/>
              <a:buChar char="-"/>
            </a:pPr>
            <a:r>
              <a:rPr lang="nl-NL" sz="2400" dirty="0"/>
              <a:t>p</a:t>
            </a:r>
            <a:r>
              <a:rPr lang="nl-NL" sz="2400" dirty="0" smtClean="0"/>
              <a:t>redikant verhard in die meganisme</a:t>
            </a:r>
          </a:p>
          <a:p>
            <a:pPr marL="342900" lvl="0" indent="-342900" algn="l">
              <a:buFontTx/>
              <a:buChar char="-"/>
            </a:pPr>
            <a:r>
              <a:rPr lang="nl-NL" sz="2400" dirty="0"/>
              <a:t>s</a:t>
            </a:r>
            <a:r>
              <a:rPr lang="nl-NL" sz="2400" dirty="0" smtClean="0"/>
              <a:t>ituasie vererger</a:t>
            </a:r>
          </a:p>
          <a:p>
            <a:pPr marL="342900" lvl="0" indent="-342900" algn="l">
              <a:buFontTx/>
              <a:buChar char="-"/>
            </a:pPr>
            <a:endParaRPr lang="nl-NL" sz="2400" dirty="0"/>
          </a:p>
          <a:p>
            <a:pPr lvl="0" algn="l"/>
            <a:r>
              <a:rPr lang="nl-NL" sz="2400" dirty="0" smtClean="0"/>
              <a:t>Studie:  </a:t>
            </a:r>
            <a:r>
              <a:rPr lang="nl-NL" sz="2400" i="1" dirty="0" smtClean="0"/>
              <a:t>Clergy families and emotional neglect</a:t>
            </a:r>
          </a:p>
          <a:p>
            <a:pPr lvl="0" algn="l"/>
            <a:r>
              <a:rPr lang="nl-NL" sz="2400" dirty="0" smtClean="0"/>
              <a:t>Gevallestudie: Dominee pa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18891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936103"/>
          </a:xfrm>
        </p:spPr>
        <p:txBody>
          <a:bodyPr>
            <a:normAutofit/>
          </a:bodyPr>
          <a:lstStyle/>
          <a:p>
            <a:r>
              <a:rPr lang="en-ZA" sz="4000" b="1" dirty="0" err="1" smtClean="0"/>
              <a:t>Waarom</a:t>
            </a:r>
            <a:r>
              <a:rPr lang="en-ZA" sz="4000" b="1" dirty="0" smtClean="0"/>
              <a:t> so </a:t>
            </a:r>
            <a:r>
              <a:rPr lang="en-ZA" sz="4000" b="1" dirty="0" err="1" smtClean="0"/>
              <a:t>moeilik</a:t>
            </a:r>
            <a:r>
              <a:rPr lang="en-ZA" sz="4000" b="1" dirty="0" smtClean="0"/>
              <a:t>?</a:t>
            </a: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8280920" cy="5301208"/>
          </a:xfrm>
        </p:spPr>
        <p:txBody>
          <a:bodyPr>
            <a:normAutofit/>
          </a:bodyPr>
          <a:lstStyle/>
          <a:p>
            <a:pPr algn="l"/>
            <a:r>
              <a:rPr lang="nl-NL" sz="2800" dirty="0"/>
              <a:t>Vashou aan </a:t>
            </a:r>
            <a:r>
              <a:rPr lang="nl-NL" sz="2800" dirty="0" smtClean="0"/>
              <a:t>ou maniere van dink / doen:</a:t>
            </a:r>
          </a:p>
          <a:p>
            <a:pPr algn="l"/>
            <a:endParaRPr lang="nl-NL" sz="12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400" dirty="0"/>
              <a:t>g</a:t>
            </a:r>
            <a:r>
              <a:rPr lang="nl-NL" sz="2400" dirty="0" smtClean="0"/>
              <a:t>erieflik – verg niks van jou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400" dirty="0"/>
              <a:t>g</a:t>
            </a:r>
            <a:r>
              <a:rPr lang="nl-NL" sz="2400" dirty="0" smtClean="0"/>
              <a:t>emaklik – liewer die duiwel wat jy ken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400" dirty="0" smtClean="0"/>
              <a:t>gevoel </a:t>
            </a:r>
            <a:r>
              <a:rPr lang="nl-NL" sz="2400" dirty="0"/>
              <a:t>van stabiliteit, kontinuiteit </a:t>
            </a:r>
            <a:endParaRPr lang="nl-NL" sz="2400" dirty="0" smtClean="0"/>
          </a:p>
          <a:p>
            <a:pPr algn="l"/>
            <a:endParaRPr lang="nl-NL" sz="1200" dirty="0"/>
          </a:p>
          <a:p>
            <a:r>
              <a:rPr lang="nl-NL" sz="2800" b="1" dirty="0" smtClean="0">
                <a:solidFill>
                  <a:schemeClr val="tx1"/>
                </a:solidFill>
              </a:rPr>
              <a:t>Maar dit is nie groei nie</a:t>
            </a:r>
            <a:endParaRPr lang="en-ZA" sz="2800" b="1" dirty="0">
              <a:solidFill>
                <a:schemeClr val="tx1"/>
              </a:solidFill>
            </a:endParaRPr>
          </a:p>
          <a:p>
            <a:pPr algn="l"/>
            <a:r>
              <a:rPr lang="en-ZA" sz="2800" dirty="0" err="1" smtClean="0"/>
              <a:t>Groei</a:t>
            </a:r>
            <a:r>
              <a:rPr lang="en-ZA" sz="2800" dirty="0" smtClean="0"/>
              <a:t>:</a:t>
            </a:r>
          </a:p>
          <a:p>
            <a:pPr algn="l"/>
            <a:endParaRPr lang="en-ZA" sz="12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/>
              <a:t>d</a:t>
            </a:r>
            <a:r>
              <a:rPr lang="nl-NL" sz="2400" dirty="0" smtClean="0"/>
              <a:t>ie moed om te </a:t>
            </a:r>
            <a:r>
              <a:rPr lang="nl-NL" sz="2400" i="1" dirty="0" smtClean="0"/>
              <a:t>sien</a:t>
            </a:r>
            <a:endParaRPr lang="nl-NL" sz="24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/>
              <a:t>d</a:t>
            </a:r>
            <a:r>
              <a:rPr lang="nl-NL" sz="2400" dirty="0" smtClean="0"/>
              <a:t>ie moed om te </a:t>
            </a:r>
            <a:r>
              <a:rPr lang="nl-NL" sz="2400" i="1" dirty="0" smtClean="0"/>
              <a:t>reflekteer</a:t>
            </a:r>
            <a:r>
              <a:rPr lang="nl-NL" sz="2400" dirty="0" smtClean="0"/>
              <a:t> daaroor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/>
              <a:t>o</a:t>
            </a:r>
            <a:r>
              <a:rPr lang="nl-NL" sz="2400" dirty="0" smtClean="0"/>
              <a:t>m te </a:t>
            </a:r>
            <a:r>
              <a:rPr lang="nl-NL" sz="2400" i="1" dirty="0" smtClean="0"/>
              <a:t>onderskei</a:t>
            </a:r>
            <a:r>
              <a:rPr lang="nl-NL" sz="2400" dirty="0" smtClean="0"/>
              <a:t>: goed/gesond of nie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 smtClean="0"/>
              <a:t>die moed om te </a:t>
            </a:r>
            <a:r>
              <a:rPr lang="nl-NL" sz="2400" i="1" dirty="0" smtClean="0"/>
              <a:t>verander</a:t>
            </a:r>
            <a:endParaRPr lang="nl-NL" sz="2400" dirty="0" smtClean="0"/>
          </a:p>
        </p:txBody>
      </p:sp>
    </p:spTree>
    <p:extLst>
      <p:ext uri="{BB962C8B-B14F-4D97-AF65-F5344CB8AC3E}">
        <p14:creationId xmlns:p14="http://schemas.microsoft.com/office/powerpoint/2010/main" val="295875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homas Kinkade Conquering the Storms Painting | Best Conquering the Storms  Paintings For Sa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04725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6165304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Conquering the Storms   		Thomas </a:t>
            </a:r>
            <a:r>
              <a:rPr lang="en-ZA" b="1" dirty="0" err="1" smtClean="0"/>
              <a:t>Kinkade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71115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656183"/>
          </a:xfrm>
        </p:spPr>
        <p:txBody>
          <a:bodyPr>
            <a:normAutofit/>
          </a:bodyPr>
          <a:lstStyle/>
          <a:p>
            <a:r>
              <a:rPr lang="nl-NL" sz="4000" b="1" dirty="0"/>
              <a:t>F</a:t>
            </a:r>
            <a:r>
              <a:rPr lang="nl-NL" sz="4000" b="1" dirty="0" smtClean="0"/>
              <a:t>amilies </a:t>
            </a:r>
            <a:r>
              <a:rPr lang="nl-NL" sz="4000" b="1" dirty="0"/>
              <a:t>van </a:t>
            </a:r>
            <a:r>
              <a:rPr lang="nl-NL" sz="4000" b="1" dirty="0" smtClean="0"/>
              <a:t>oorsprong: Grense</a:t>
            </a: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2564904"/>
            <a:ext cx="8928992" cy="4032448"/>
          </a:xfrm>
        </p:spPr>
        <p:txBody>
          <a:bodyPr/>
          <a:lstStyle/>
          <a:p>
            <a:pPr lvl="1" algn="l"/>
            <a:r>
              <a:rPr lang="nl-NL" dirty="0"/>
              <a:t> </a:t>
            </a:r>
            <a:endParaRPr lang="en-ZA" dirty="0"/>
          </a:p>
          <a:p>
            <a:pPr algn="l"/>
            <a:r>
              <a:rPr lang="nl-NL" dirty="0" smtClean="0"/>
              <a:t>1	Grense oorskry	</a:t>
            </a:r>
          </a:p>
          <a:p>
            <a:pPr algn="l"/>
            <a:endParaRPr lang="nl-NL" dirty="0" smtClean="0"/>
          </a:p>
          <a:p>
            <a:pPr algn="l"/>
            <a:r>
              <a:rPr lang="nl-NL" dirty="0" smtClean="0"/>
              <a:t>2	Grense ondeurdringbaar</a:t>
            </a:r>
            <a:endParaRPr lang="en-ZA" dirty="0"/>
          </a:p>
          <a:p>
            <a:endParaRPr lang="en-ZA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344" y="2420888"/>
            <a:ext cx="349176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90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2016224"/>
          </a:xfrm>
        </p:spPr>
        <p:txBody>
          <a:bodyPr>
            <a:normAutofit fontScale="90000"/>
          </a:bodyPr>
          <a:lstStyle/>
          <a:p>
            <a:pPr algn="l"/>
            <a:r>
              <a:rPr lang="nl-NL" sz="4000" b="1" dirty="0" smtClean="0"/>
              <a:t/>
            </a:r>
            <a:br>
              <a:rPr lang="nl-NL" sz="4000" b="1" dirty="0" smtClean="0"/>
            </a:br>
            <a:r>
              <a:rPr lang="nl-NL" sz="4000" b="1" dirty="0" smtClean="0"/>
              <a:t>Grense oorskry </a:t>
            </a:r>
            <a:br>
              <a:rPr lang="nl-NL" sz="4000" b="1" dirty="0" smtClean="0"/>
            </a:br>
            <a:r>
              <a:rPr lang="nl-NL" sz="4000" b="1" dirty="0" smtClean="0"/>
              <a:t>  </a:t>
            </a:r>
            <a:r>
              <a:rPr lang="en-ZA" sz="4000" b="1" dirty="0" smtClean="0"/>
              <a:t/>
            </a:r>
            <a:br>
              <a:rPr lang="en-ZA" sz="4000" b="1" dirty="0" smtClean="0"/>
            </a:b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1772816"/>
            <a:ext cx="7488832" cy="4968552"/>
          </a:xfrm>
        </p:spPr>
        <p:txBody>
          <a:bodyPr>
            <a:normAutofit/>
          </a:bodyPr>
          <a:lstStyle/>
          <a:p>
            <a:pPr marL="457200" lvl="0" indent="-457200" algn="l">
              <a:buFont typeface="Arial" pitchFamily="34" charset="0"/>
              <a:buChar char="•"/>
            </a:pPr>
            <a:endParaRPr lang="nl-NL" dirty="0" smtClean="0"/>
          </a:p>
          <a:p>
            <a:pPr lvl="0" algn="l"/>
            <a:endParaRPr lang="nl-NL" dirty="0" smtClean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800" dirty="0" smtClean="0"/>
              <a:t>Fisies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800" dirty="0" smtClean="0"/>
              <a:t>Seksueel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800" dirty="0" smtClean="0"/>
              <a:t>Emosioneel</a:t>
            </a:r>
          </a:p>
          <a:p>
            <a:pPr marL="457200" lvl="0" indent="-457200" algn="l">
              <a:buFont typeface="Arial" pitchFamily="34" charset="0"/>
              <a:buChar char="•"/>
            </a:pPr>
            <a:endParaRPr lang="nl-NL" dirty="0" smtClean="0"/>
          </a:p>
          <a:p>
            <a:pPr marL="457200" lvl="0" indent="-457200" algn="l">
              <a:buFont typeface="Arial" pitchFamily="34" charset="0"/>
              <a:buChar char="•"/>
            </a:pPr>
            <a:endParaRPr lang="en-ZA" dirty="0" smtClean="0"/>
          </a:p>
          <a:p>
            <a:pPr algn="l"/>
            <a:endParaRPr lang="en-ZA" dirty="0"/>
          </a:p>
          <a:p>
            <a:endParaRPr lang="en-Z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152" y="332656"/>
            <a:ext cx="3494158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541" y="3211042"/>
            <a:ext cx="2928342" cy="348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862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872208"/>
          </a:xfrm>
        </p:spPr>
        <p:txBody>
          <a:bodyPr>
            <a:normAutofit fontScale="90000"/>
          </a:bodyPr>
          <a:lstStyle/>
          <a:p>
            <a:pPr algn="l"/>
            <a:r>
              <a:rPr lang="nl-NL" sz="4000" b="1" dirty="0" smtClean="0"/>
              <a:t/>
            </a:r>
            <a:br>
              <a:rPr lang="nl-NL" sz="4000" b="1" dirty="0" smtClean="0"/>
            </a:br>
            <a:r>
              <a:rPr lang="nl-NL" b="1" dirty="0"/>
              <a:t>G</a:t>
            </a:r>
            <a:r>
              <a:rPr lang="nl-NL" b="1" dirty="0" smtClean="0"/>
              <a:t>rense oorskry: Gevolge</a:t>
            </a:r>
            <a:r>
              <a:rPr lang="en-ZA" b="1" dirty="0" smtClean="0"/>
              <a:t/>
            </a:r>
            <a:br>
              <a:rPr lang="en-ZA" b="1" dirty="0" smtClean="0"/>
            </a:br>
            <a:endParaRPr lang="en-Z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1916832"/>
            <a:ext cx="7344816" cy="4824536"/>
          </a:xfrm>
        </p:spPr>
        <p:txBody>
          <a:bodyPr>
            <a:normAutofit/>
          </a:bodyPr>
          <a:lstStyle/>
          <a:p>
            <a:pPr lvl="0" algn="l"/>
            <a:endParaRPr lang="en-ZA" dirty="0" smtClean="0"/>
          </a:p>
          <a:p>
            <a:pPr lvl="0" algn="l"/>
            <a:r>
              <a:rPr lang="en-ZA" dirty="0" err="1" smtClean="0"/>
              <a:t>Wonde</a:t>
            </a:r>
            <a:r>
              <a:rPr lang="en-ZA" dirty="0" smtClean="0"/>
              <a:t> =&gt; </a:t>
            </a:r>
            <a:r>
              <a:rPr lang="en-ZA" dirty="0" err="1" smtClean="0"/>
              <a:t>gedrag</a:t>
            </a:r>
            <a:r>
              <a:rPr lang="en-ZA" dirty="0" smtClean="0"/>
              <a:t>:</a:t>
            </a:r>
          </a:p>
          <a:p>
            <a:pPr lvl="0" algn="l"/>
            <a:endParaRPr lang="en-ZA" sz="1200" dirty="0" smtClean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800" dirty="0"/>
              <a:t>r</a:t>
            </a:r>
            <a:r>
              <a:rPr lang="nl-NL" sz="2800" dirty="0" smtClean="0"/>
              <a:t>ebels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800" dirty="0" smtClean="0"/>
              <a:t>vyandig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800" dirty="0" smtClean="0"/>
              <a:t>aggressief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800" dirty="0" smtClean="0"/>
              <a:t>destruktief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800" dirty="0" smtClean="0"/>
              <a:t>self-vernietigend </a:t>
            </a:r>
            <a:endParaRPr lang="en-ZA" dirty="0"/>
          </a:p>
          <a:p>
            <a:endParaRPr lang="en-ZA" dirty="0"/>
          </a:p>
        </p:txBody>
      </p:sp>
      <p:pic>
        <p:nvPicPr>
          <p:cNvPr id="4098" name="Picture 2" descr="https://encrypted-tbn2.gstatic.com/images?q=tbn:ANd9GcSqi0u_mPLIWihgVdCZc0gH6R_FrucPfNqmIU0H7kVdAHeSx5DX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827" y="4990744"/>
            <a:ext cx="2312174" cy="186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behavioradvisor.com/sbFight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826" y="2708920"/>
            <a:ext cx="231217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wp.patheos.com.s3.amazonaws.com/blogs/friendlyatheist/files/2008/12/host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826" y="0"/>
            <a:ext cx="2332749" cy="272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56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728191"/>
          </a:xfrm>
        </p:spPr>
        <p:txBody>
          <a:bodyPr>
            <a:normAutofit/>
          </a:bodyPr>
          <a:lstStyle/>
          <a:p>
            <a:pPr algn="l"/>
            <a:r>
              <a:rPr lang="nl-NL" sz="4000" b="1" dirty="0" smtClean="0"/>
              <a:t>Ondeurdringbare grense: Gevolge</a:t>
            </a:r>
            <a:endParaRPr lang="en-ZA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420888"/>
            <a:ext cx="8062664" cy="4320480"/>
          </a:xfrm>
        </p:spPr>
        <p:txBody>
          <a:bodyPr/>
          <a:lstStyle/>
          <a:p>
            <a:pPr algn="l"/>
            <a:r>
              <a:rPr lang="nl-NL" sz="2800" dirty="0"/>
              <a:t>O</a:t>
            </a:r>
            <a:r>
              <a:rPr lang="nl-NL" sz="2800" dirty="0" smtClean="0"/>
              <a:t>uers:</a:t>
            </a:r>
          </a:p>
          <a:p>
            <a:pPr algn="l"/>
            <a:endParaRPr lang="nl-NL" sz="12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moeilike </a:t>
            </a:r>
            <a:r>
              <a:rPr lang="nl-NL" sz="2400" dirty="0"/>
              <a:t>omstandighede </a:t>
            </a:r>
            <a:endParaRPr lang="nl-NL" sz="24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oorlewing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/>
              <a:t>v</a:t>
            </a:r>
            <a:r>
              <a:rPr lang="nl-NL" sz="2400" dirty="0" smtClean="0"/>
              <a:t>oorsien materieel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“die </a:t>
            </a:r>
            <a:r>
              <a:rPr lang="nl-NL" sz="2400" dirty="0"/>
              <a:t>beste” </a:t>
            </a:r>
            <a:r>
              <a:rPr lang="nl-NL" sz="2400" dirty="0" smtClean="0"/>
              <a:t>vir die kinders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emosioneel ontoeganklik </a:t>
            </a:r>
            <a:endParaRPr lang="en-ZA" sz="2400" dirty="0"/>
          </a:p>
          <a:p>
            <a:pPr algn="l"/>
            <a:endParaRPr lang="en-ZA" dirty="0"/>
          </a:p>
        </p:txBody>
      </p:sp>
      <p:pic>
        <p:nvPicPr>
          <p:cNvPr id="4" name="Picture 2" descr="C:\Users\User\Pictures\Akademis\Pastoraat\Trauma\help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88840"/>
            <a:ext cx="3559674" cy="266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03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152127"/>
          </a:xfrm>
        </p:spPr>
        <p:txBody>
          <a:bodyPr>
            <a:normAutofit/>
          </a:bodyPr>
          <a:lstStyle/>
          <a:p>
            <a:r>
              <a:rPr lang="nl-NL" sz="4000" b="1" dirty="0" smtClean="0"/>
              <a:t>Ondeurdringbare grense</a:t>
            </a:r>
            <a:endParaRPr lang="en-ZA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1844824"/>
            <a:ext cx="7920880" cy="4896544"/>
          </a:xfrm>
        </p:spPr>
        <p:txBody>
          <a:bodyPr>
            <a:normAutofit/>
          </a:bodyPr>
          <a:lstStyle/>
          <a:p>
            <a:pPr algn="l"/>
            <a:r>
              <a:rPr lang="nl-NL" sz="2800" dirty="0" smtClean="0"/>
              <a:t>Boodskap:</a:t>
            </a:r>
          </a:p>
          <a:p>
            <a:pPr algn="l"/>
            <a:endParaRPr lang="en-ZA" sz="1200" dirty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moenie </a:t>
            </a:r>
            <a:r>
              <a:rPr lang="nl-NL" sz="2400" dirty="0"/>
              <a:t>praat nie</a:t>
            </a:r>
            <a:endParaRPr lang="en-ZA" sz="2400" dirty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moenie </a:t>
            </a:r>
            <a:r>
              <a:rPr lang="nl-NL" sz="2400" dirty="0"/>
              <a:t>vertrou nie</a:t>
            </a:r>
            <a:endParaRPr lang="en-ZA" sz="2400" dirty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moenie </a:t>
            </a:r>
            <a:r>
              <a:rPr lang="nl-NL" sz="2400" dirty="0"/>
              <a:t>voel </a:t>
            </a:r>
            <a:r>
              <a:rPr lang="nl-NL" sz="2400" dirty="0" smtClean="0"/>
              <a:t>nie</a:t>
            </a:r>
          </a:p>
          <a:p>
            <a:pPr lvl="0" algn="l"/>
            <a:endParaRPr lang="en-ZA" sz="1800" dirty="0"/>
          </a:p>
          <a:p>
            <a:pPr algn="l"/>
            <a:r>
              <a:rPr lang="en-GB" sz="2800" dirty="0" err="1" smtClean="0"/>
              <a:t>Wonde</a:t>
            </a:r>
            <a:r>
              <a:rPr lang="en-GB" sz="2800" dirty="0" smtClean="0"/>
              <a:t>:</a:t>
            </a:r>
          </a:p>
          <a:p>
            <a:pPr algn="l"/>
            <a:endParaRPr lang="en-ZA" sz="1200" dirty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en-GB" sz="2400" dirty="0" err="1" smtClean="0"/>
              <a:t>emosionele</a:t>
            </a:r>
            <a:r>
              <a:rPr lang="en-GB" sz="2400" dirty="0" smtClean="0"/>
              <a:t> </a:t>
            </a:r>
            <a:r>
              <a:rPr lang="en-GB" sz="2400" dirty="0" err="1" smtClean="0"/>
              <a:t>leegheid</a:t>
            </a:r>
            <a:endParaRPr lang="en-GB" sz="2400" dirty="0" smtClean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en-GB" sz="2400" dirty="0" err="1" smtClean="0"/>
              <a:t>afhanklik</a:t>
            </a:r>
            <a:r>
              <a:rPr lang="en-GB" sz="2400" dirty="0" smtClean="0"/>
              <a:t> </a:t>
            </a:r>
            <a:r>
              <a:rPr lang="en-GB" sz="2400" dirty="0" smtClean="0"/>
              <a:t>van </a:t>
            </a:r>
            <a:r>
              <a:rPr lang="en-GB" sz="2400" dirty="0" err="1" smtClean="0"/>
              <a:t>erkenning</a:t>
            </a:r>
            <a:endParaRPr lang="en-ZA" sz="2400" dirty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/>
              <a:t>w</a:t>
            </a:r>
            <a:r>
              <a:rPr lang="nl-NL" sz="2400" dirty="0" smtClean="0"/>
              <a:t>il almal tevrede stel</a:t>
            </a:r>
            <a:endParaRPr lang="en-ZA" sz="2400" dirty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en-GB" sz="2400" i="1" dirty="0"/>
              <a:t>c</a:t>
            </a:r>
            <a:r>
              <a:rPr lang="en-GB" sz="2400" i="1" dirty="0" smtClean="0"/>
              <a:t>o-dependency </a:t>
            </a:r>
            <a:endParaRPr lang="en-ZA" sz="2400" i="1" dirty="0"/>
          </a:p>
          <a:p>
            <a:endParaRPr lang="en-ZA" dirty="0"/>
          </a:p>
        </p:txBody>
      </p:sp>
      <p:pic>
        <p:nvPicPr>
          <p:cNvPr id="4" name="Picture 2" descr="https://encrypted-tbn2.gstatic.com/images?q=tbn:ANd9GcQc6vQJnDQoPa6Q1cCSLip-AkDKXy87wFNzZrvWpBxhWJxEtXj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929" y="1484784"/>
            <a:ext cx="346267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https://encrypted-tbn1.gstatic.com/images?q=tbn:ANd9GcR0s1WxS37TJLg2eHp_SIkV4q4KuLC2l5p1cYzBO14FNf6035z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02807"/>
            <a:ext cx="2736304" cy="273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07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16633"/>
            <a:ext cx="8062664" cy="2592287"/>
          </a:xfrm>
        </p:spPr>
        <p:txBody>
          <a:bodyPr>
            <a:normAutofit/>
          </a:bodyPr>
          <a:lstStyle/>
          <a:p>
            <a:pPr algn="l"/>
            <a:r>
              <a:rPr lang="nl-NL" sz="4000" b="1" dirty="0" smtClean="0"/>
              <a:t>Ondeurdringbare</a:t>
            </a:r>
            <a:br>
              <a:rPr lang="nl-NL" sz="4000" b="1" dirty="0" smtClean="0"/>
            </a:br>
            <a:r>
              <a:rPr lang="nl-NL" sz="4000" b="1" dirty="0" smtClean="0"/>
              <a:t>       grense</a:t>
            </a:r>
            <a:endParaRPr lang="en-ZA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3212976"/>
            <a:ext cx="8352928" cy="3528392"/>
          </a:xfrm>
        </p:spPr>
        <p:txBody>
          <a:bodyPr>
            <a:normAutofit lnSpcReduction="10000"/>
          </a:bodyPr>
          <a:lstStyle/>
          <a:p>
            <a:pPr algn="l"/>
            <a:r>
              <a:rPr lang="nl-NL" dirty="0"/>
              <a:t>D</a:t>
            </a:r>
            <a:r>
              <a:rPr lang="nl-NL" dirty="0" smtClean="0"/>
              <a:t>ie gesinne:</a:t>
            </a:r>
          </a:p>
          <a:p>
            <a:pPr algn="l"/>
            <a:endParaRPr lang="nl-NL" sz="18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lyk goed </a:t>
            </a:r>
            <a:r>
              <a:rPr lang="nl-NL" sz="2400" dirty="0"/>
              <a:t>na buite </a:t>
            </a:r>
            <a:r>
              <a:rPr lang="nl-NL" sz="2400" dirty="0" smtClean="0"/>
              <a:t> “voorbeeldig”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steunpilare </a:t>
            </a:r>
            <a:r>
              <a:rPr lang="nl-NL" sz="2400" dirty="0"/>
              <a:t>in </a:t>
            </a:r>
            <a:r>
              <a:rPr lang="nl-NL" sz="2400" dirty="0" smtClean="0"/>
              <a:t>gemeente / gemeenskap</a:t>
            </a:r>
            <a:endParaRPr lang="en-ZA" sz="24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voorsien materieel goed vir kinders</a:t>
            </a:r>
            <a:endParaRPr lang="en-ZA" sz="24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kinders oorpresteer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/>
              <a:t>d</a:t>
            </a:r>
            <a:r>
              <a:rPr lang="nl-NL" sz="2400" dirty="0" smtClean="0"/>
              <a:t>is al erkenning wat hulle </a:t>
            </a:r>
            <a:r>
              <a:rPr lang="nl-NL" sz="2400" dirty="0" smtClean="0"/>
              <a:t>kry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/>
              <a:t>d</a:t>
            </a:r>
            <a:r>
              <a:rPr lang="nl-NL" sz="2400" dirty="0" smtClean="0"/>
              <a:t>ra dit oor in volwassenheid =&gt; gemeente?</a:t>
            </a:r>
            <a:endParaRPr lang="en-ZA" sz="2400" dirty="0"/>
          </a:p>
          <a:p>
            <a:endParaRPr lang="en-ZA" sz="2800" dirty="0"/>
          </a:p>
        </p:txBody>
      </p:sp>
      <p:pic>
        <p:nvPicPr>
          <p:cNvPr id="4" name="Picture 5" descr="C:\Documents and Settings\Yolanda\My Documents\My Pictures\My Pictures\YD akademie\congregation_l_lrg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724" y="476672"/>
            <a:ext cx="4142293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83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936103"/>
          </a:xfrm>
        </p:spPr>
        <p:txBody>
          <a:bodyPr>
            <a:normAutofit/>
          </a:bodyPr>
          <a:lstStyle/>
          <a:p>
            <a:r>
              <a:rPr lang="en-ZA" sz="4000" b="1" dirty="0" err="1" smtClean="0"/>
              <a:t>Albei</a:t>
            </a:r>
            <a:r>
              <a:rPr lang="en-ZA" sz="4000" b="1" dirty="0" smtClean="0"/>
              <a:t> </a:t>
            </a:r>
            <a:r>
              <a:rPr lang="en-ZA" sz="4000" b="1" dirty="0" err="1" smtClean="0"/>
              <a:t>soorte</a:t>
            </a:r>
            <a:r>
              <a:rPr lang="en-ZA" sz="4000" b="1" dirty="0" smtClean="0"/>
              <a:t> </a:t>
            </a:r>
            <a:r>
              <a:rPr lang="en-ZA" sz="4000" b="1" dirty="0" err="1" smtClean="0"/>
              <a:t>gesinne</a:t>
            </a: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1412776"/>
            <a:ext cx="7992888" cy="5184576"/>
          </a:xfrm>
        </p:spPr>
        <p:txBody>
          <a:bodyPr>
            <a:normAutofit/>
          </a:bodyPr>
          <a:lstStyle/>
          <a:p>
            <a:pPr lvl="0" algn="l"/>
            <a:r>
              <a:rPr lang="nl-NL" sz="2800" dirty="0" smtClean="0"/>
              <a:t>Net </a:t>
            </a:r>
            <a:r>
              <a:rPr lang="nl-NL" sz="2800" dirty="0"/>
              <a:t>“goed voel” </a:t>
            </a:r>
            <a:r>
              <a:rPr lang="nl-NL" sz="2800" dirty="0" smtClean="0"/>
              <a:t>word toegelaat</a:t>
            </a:r>
          </a:p>
          <a:p>
            <a:pPr lvl="0" algn="l"/>
            <a:r>
              <a:rPr lang="nl-NL" sz="2800" i="1" dirty="0" smtClean="0"/>
              <a:t>Volle spektrum </a:t>
            </a:r>
            <a:r>
              <a:rPr lang="nl-NL" sz="2800" dirty="0" smtClean="0"/>
              <a:t>van </a:t>
            </a:r>
            <a:r>
              <a:rPr lang="nl-NL" sz="2800" dirty="0"/>
              <a:t>emosies </a:t>
            </a:r>
            <a:r>
              <a:rPr lang="nl-NL" sz="2800" dirty="0" smtClean="0"/>
              <a:t>word nie uitgedruk</a:t>
            </a:r>
          </a:p>
          <a:p>
            <a:pPr lvl="0" algn="l"/>
            <a:endParaRPr lang="nl-NL" sz="2800" dirty="0" smtClean="0"/>
          </a:p>
          <a:p>
            <a:pPr lvl="0" algn="l"/>
            <a:endParaRPr lang="nl-NL" sz="2800" dirty="0" smtClean="0"/>
          </a:p>
          <a:p>
            <a:pPr lvl="0" algn="l"/>
            <a:r>
              <a:rPr lang="nl-NL" sz="2800" dirty="0" smtClean="0"/>
              <a:t>Emosiespektrum </a:t>
            </a:r>
            <a:r>
              <a:rPr lang="nl-NL" sz="2800" i="1" dirty="0" smtClean="0"/>
              <a:t>ook</a:t>
            </a:r>
            <a:r>
              <a:rPr lang="nl-NL" sz="2800" dirty="0" smtClean="0"/>
              <a:t>: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/>
              <a:t>h</a:t>
            </a:r>
            <a:r>
              <a:rPr lang="nl-NL" sz="2400" dirty="0" smtClean="0"/>
              <a:t>artseer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pyn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/>
              <a:t>w</a:t>
            </a:r>
            <a:r>
              <a:rPr lang="nl-NL" sz="2400" dirty="0" smtClean="0"/>
              <a:t>oede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vrees 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frustrasie</a:t>
            </a:r>
          </a:p>
          <a:p>
            <a:pPr lvl="0" algn="l"/>
            <a:endParaRPr lang="nl-NL" dirty="0"/>
          </a:p>
          <a:p>
            <a:endParaRPr lang="en-ZA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41935"/>
            <a:ext cx="3275650" cy="3755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056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44015"/>
          </a:xfrm>
        </p:spPr>
        <p:txBody>
          <a:bodyPr>
            <a:normAutofit fontScale="90000"/>
          </a:bodyPr>
          <a:lstStyle/>
          <a:p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052736"/>
            <a:ext cx="8280920" cy="5805264"/>
          </a:xfrm>
        </p:spPr>
        <p:txBody>
          <a:bodyPr>
            <a:normAutofit/>
          </a:bodyPr>
          <a:lstStyle/>
          <a:p>
            <a:pPr lvl="0" algn="l"/>
            <a:r>
              <a:rPr lang="en-ZA" dirty="0" smtClean="0"/>
              <a:t>TAFEL</a:t>
            </a:r>
            <a:r>
              <a:rPr lang="en-ZA" dirty="0" smtClean="0"/>
              <a:t>GROEPE</a:t>
            </a:r>
          </a:p>
          <a:p>
            <a:pPr lvl="0" algn="l"/>
            <a:r>
              <a:rPr lang="en-ZA" dirty="0" smtClean="0"/>
              <a:t>Wat is </a:t>
            </a:r>
            <a:r>
              <a:rPr lang="en-ZA" dirty="0" err="1" smtClean="0"/>
              <a:t>nodig</a:t>
            </a:r>
            <a:r>
              <a:rPr lang="en-ZA" dirty="0" smtClean="0"/>
              <a:t> </a:t>
            </a:r>
            <a:r>
              <a:rPr lang="en-ZA" dirty="0" err="1" smtClean="0"/>
              <a:t>vir</a:t>
            </a:r>
            <a:r>
              <a:rPr lang="en-ZA" dirty="0" smtClean="0"/>
              <a:t> ‘n </a:t>
            </a:r>
            <a:r>
              <a:rPr lang="en-ZA" dirty="0" err="1" smtClean="0"/>
              <a:t>gesonde</a:t>
            </a:r>
            <a:r>
              <a:rPr lang="en-ZA" dirty="0" smtClean="0"/>
              <a:t> </a:t>
            </a:r>
            <a:r>
              <a:rPr lang="en-ZA" dirty="0" err="1" smtClean="0"/>
              <a:t>gebalanseerde</a:t>
            </a:r>
            <a:r>
              <a:rPr lang="en-ZA" dirty="0" smtClean="0"/>
              <a:t> </a:t>
            </a:r>
            <a:r>
              <a:rPr lang="en-ZA" dirty="0" err="1" smtClean="0"/>
              <a:t>lewe</a:t>
            </a:r>
            <a:r>
              <a:rPr lang="en-ZA" dirty="0" smtClean="0"/>
              <a:t>?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ZA" sz="2400" dirty="0" err="1" smtClean="0"/>
              <a:t>Bespreek</a:t>
            </a:r>
            <a:r>
              <a:rPr lang="en-ZA" sz="2400" dirty="0"/>
              <a:t> </a:t>
            </a:r>
            <a:r>
              <a:rPr lang="en-ZA" sz="2400" dirty="0" err="1" smtClean="0"/>
              <a:t>en</a:t>
            </a:r>
            <a:r>
              <a:rPr lang="en-ZA" sz="2400" dirty="0" smtClean="0"/>
              <a:t> </a:t>
            </a:r>
            <a:r>
              <a:rPr lang="en-ZA" sz="2400" dirty="0" err="1" smtClean="0"/>
              <a:t>maak</a:t>
            </a:r>
            <a:r>
              <a:rPr lang="en-ZA" sz="2400" dirty="0" smtClean="0"/>
              <a:t> ‘n </a:t>
            </a:r>
            <a:r>
              <a:rPr lang="en-ZA" sz="2400" dirty="0" err="1" smtClean="0"/>
              <a:t>lys</a:t>
            </a:r>
            <a:endParaRPr lang="en-ZA" sz="2400" dirty="0" smtClean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ZA" sz="2400" dirty="0" err="1" smtClean="0"/>
              <a:t>Rangskik</a:t>
            </a:r>
            <a:r>
              <a:rPr lang="en-ZA" sz="2400" dirty="0" smtClean="0"/>
              <a:t> die items in </a:t>
            </a:r>
            <a:r>
              <a:rPr lang="en-ZA" sz="2400" dirty="0" err="1" smtClean="0"/>
              <a:t>volgorde</a:t>
            </a:r>
            <a:r>
              <a:rPr lang="en-ZA" sz="2400" dirty="0" smtClean="0"/>
              <a:t> van </a:t>
            </a:r>
            <a:r>
              <a:rPr lang="en-ZA" sz="2400" dirty="0" err="1" smtClean="0"/>
              <a:t>belangrikheid</a:t>
            </a:r>
            <a:endParaRPr lang="en-ZA" sz="2400" dirty="0" smtClean="0"/>
          </a:p>
          <a:p>
            <a:pPr lvl="0" algn="l"/>
            <a:endParaRPr lang="en-ZA" sz="1800" dirty="0"/>
          </a:p>
          <a:p>
            <a:pPr lvl="0" algn="l"/>
            <a:r>
              <a:rPr lang="en-ZA" dirty="0" smtClean="0"/>
              <a:t>TERUGVOER</a:t>
            </a:r>
          </a:p>
          <a:p>
            <a:pPr lvl="0" algn="l"/>
            <a:endParaRPr lang="en-ZA" sz="1600" dirty="0"/>
          </a:p>
          <a:p>
            <a:pPr lvl="0" algn="l"/>
            <a:r>
              <a:rPr lang="en-ZA" dirty="0" smtClean="0"/>
              <a:t>KONSOLIDASIE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ZA" sz="2400" dirty="0" err="1" smtClean="0"/>
              <a:t>Kry</a:t>
            </a:r>
            <a:r>
              <a:rPr lang="en-ZA" sz="2400" dirty="0" smtClean="0"/>
              <a:t> </a:t>
            </a:r>
            <a:r>
              <a:rPr lang="en-ZA" sz="2400" dirty="0" err="1" smtClean="0"/>
              <a:t>dit</a:t>
            </a:r>
            <a:r>
              <a:rPr lang="en-ZA" sz="2400" dirty="0" smtClean="0"/>
              <a:t> </a:t>
            </a:r>
            <a:r>
              <a:rPr lang="en-ZA" sz="2400" dirty="0" err="1" smtClean="0"/>
              <a:t>reg</a:t>
            </a:r>
            <a:r>
              <a:rPr lang="en-ZA" sz="2400" dirty="0" smtClean="0"/>
              <a:t>?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ZA" sz="2400" dirty="0" err="1" smtClean="0"/>
              <a:t>Kry</a:t>
            </a:r>
            <a:r>
              <a:rPr lang="en-ZA" sz="2400" dirty="0" smtClean="0"/>
              <a:t> </a:t>
            </a:r>
            <a:r>
              <a:rPr lang="en-ZA" sz="2400" dirty="0" err="1" smtClean="0"/>
              <a:t>dit</a:t>
            </a:r>
            <a:r>
              <a:rPr lang="en-ZA" sz="2400" dirty="0" smtClean="0"/>
              <a:t> </a:t>
            </a:r>
            <a:r>
              <a:rPr lang="en-ZA" sz="2400" dirty="0" err="1" smtClean="0"/>
              <a:t>amper</a:t>
            </a:r>
            <a:r>
              <a:rPr lang="en-ZA" sz="2400" dirty="0" smtClean="0"/>
              <a:t> </a:t>
            </a:r>
            <a:r>
              <a:rPr lang="en-ZA" sz="2400" dirty="0" err="1" smtClean="0"/>
              <a:t>reg</a:t>
            </a:r>
            <a:r>
              <a:rPr lang="en-ZA" sz="2400" dirty="0" smtClean="0"/>
              <a:t>?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ZA" sz="2400" dirty="0" smtClean="0"/>
              <a:t>So-so (50% of minder)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ZA" sz="2400" dirty="0" err="1" smtClean="0"/>
              <a:t>Hopeloos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161896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683567"/>
          </a:xfrm>
        </p:spPr>
        <p:txBody>
          <a:bodyPr>
            <a:normAutofit/>
          </a:bodyPr>
          <a:lstStyle/>
          <a:p>
            <a:r>
              <a:rPr lang="en-ZA" sz="4000" b="1" dirty="0" err="1" smtClean="0"/>
              <a:t>Albei</a:t>
            </a:r>
            <a:r>
              <a:rPr lang="en-ZA" sz="4000" b="1" dirty="0" smtClean="0"/>
              <a:t> </a:t>
            </a:r>
            <a:r>
              <a:rPr lang="en-ZA" sz="4000" b="1" dirty="0" err="1" smtClean="0"/>
              <a:t>soorte</a:t>
            </a:r>
            <a:r>
              <a:rPr lang="en-ZA" sz="4000" b="1" dirty="0" smtClean="0"/>
              <a:t> </a:t>
            </a:r>
            <a:r>
              <a:rPr lang="en-ZA" sz="4000" b="1" dirty="0" err="1" smtClean="0"/>
              <a:t>gesinne</a:t>
            </a: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348880"/>
            <a:ext cx="8350696" cy="4509120"/>
          </a:xfrm>
        </p:spPr>
        <p:txBody>
          <a:bodyPr>
            <a:normAutofit/>
          </a:bodyPr>
          <a:lstStyle/>
          <a:p>
            <a:pPr lvl="0" algn="l"/>
            <a:r>
              <a:rPr lang="nl-NL" sz="2800" dirty="0" smtClean="0"/>
              <a:t>Gevolge vir k</a:t>
            </a:r>
            <a:r>
              <a:rPr lang="en-GB" sz="2800" dirty="0" err="1" smtClean="0"/>
              <a:t>inders</a:t>
            </a:r>
            <a:r>
              <a:rPr lang="en-GB" sz="2800" dirty="0" smtClean="0"/>
              <a:t>:</a:t>
            </a:r>
          </a:p>
          <a:p>
            <a:pPr lvl="0" algn="l"/>
            <a:endParaRPr lang="en-GB" sz="1800" dirty="0" smtClean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en-GB" sz="2400" dirty="0" err="1" smtClean="0"/>
              <a:t>kan</a:t>
            </a:r>
            <a:r>
              <a:rPr lang="en-GB" sz="2400" dirty="0" smtClean="0"/>
              <a:t> </a:t>
            </a:r>
            <a:r>
              <a:rPr lang="en-GB" sz="2400" dirty="0" err="1" smtClean="0"/>
              <a:t>emosies</a:t>
            </a:r>
            <a:r>
              <a:rPr lang="en-GB" sz="2400" dirty="0" smtClean="0"/>
              <a:t> </a:t>
            </a:r>
            <a:r>
              <a:rPr lang="en-GB" sz="2400" dirty="0" err="1"/>
              <a:t>nie</a:t>
            </a:r>
            <a:r>
              <a:rPr lang="en-GB" sz="2400" dirty="0"/>
              <a:t> </a:t>
            </a:r>
            <a:r>
              <a:rPr lang="en-GB" sz="2400" dirty="0" err="1" smtClean="0"/>
              <a:t>voel</a:t>
            </a:r>
            <a:r>
              <a:rPr lang="en-GB" sz="2400" dirty="0" smtClean="0"/>
              <a:t> 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en-GB" sz="2400" dirty="0" err="1"/>
              <a:t>e</a:t>
            </a:r>
            <a:r>
              <a:rPr lang="en-GB" sz="2400" dirty="0" err="1" smtClean="0"/>
              <a:t>mosie-spektrum</a:t>
            </a:r>
            <a:r>
              <a:rPr lang="en-GB" sz="2400" dirty="0" smtClean="0"/>
              <a:t> </a:t>
            </a:r>
            <a:r>
              <a:rPr lang="en-GB" sz="2400" dirty="0" err="1" smtClean="0"/>
              <a:t>beperk</a:t>
            </a:r>
            <a:endParaRPr lang="en-GB" sz="2400" dirty="0" smtClean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splitsing kognitiewe/affektiewe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prestasie substituut vir intimiteit</a:t>
            </a:r>
            <a:endParaRPr lang="en-ZA" sz="2400" dirty="0" smtClean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prestasie in </a:t>
            </a:r>
            <a:r>
              <a:rPr lang="nl-NL" sz="2400" dirty="0"/>
              <a:t>kultuur </a:t>
            </a:r>
            <a:r>
              <a:rPr lang="nl-NL" sz="2400" dirty="0" smtClean="0"/>
              <a:t>beloon </a:t>
            </a:r>
          </a:p>
          <a:p>
            <a:pPr lvl="0" algn="l"/>
            <a:endParaRPr lang="nl-NL" sz="1800" dirty="0"/>
          </a:p>
          <a:p>
            <a:pPr lvl="0" algn="l"/>
            <a:r>
              <a:rPr lang="nl-NL" sz="2400" dirty="0" smtClean="0"/>
              <a:t>	Dit </a:t>
            </a:r>
            <a:r>
              <a:rPr lang="en-GB" sz="2400" dirty="0" err="1" smtClean="0"/>
              <a:t>versterk</a:t>
            </a:r>
            <a:r>
              <a:rPr lang="en-GB" sz="2400" dirty="0" smtClean="0"/>
              <a:t> </a:t>
            </a:r>
            <a:r>
              <a:rPr lang="en-GB" sz="2400" dirty="0" err="1" smtClean="0"/>
              <a:t>probleem</a:t>
            </a:r>
            <a:endParaRPr lang="en-GB" sz="2400" dirty="0" smtClean="0"/>
          </a:p>
          <a:p>
            <a:pPr lvl="0" algn="l"/>
            <a:endParaRPr lang="en-GB" sz="2800" dirty="0" smtClean="0"/>
          </a:p>
          <a:p>
            <a:endParaRPr lang="en-ZA" dirty="0"/>
          </a:p>
        </p:txBody>
      </p:sp>
      <p:pic>
        <p:nvPicPr>
          <p:cNvPr id="4" name="Picture 2" descr="C:\Documents and Settings\Yolanda\My Documents\Ned gemeente\LITURGIE\Fotos\aust broken worl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7001" y="1858919"/>
            <a:ext cx="3440182" cy="4680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983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/>
          </a:bodyPr>
          <a:lstStyle/>
          <a:p>
            <a:pPr algn="l"/>
            <a:r>
              <a:rPr lang="en-ZA" sz="4000" b="1" smtClean="0"/>
              <a:t>Albei soorte gesinne</a:t>
            </a:r>
            <a:endParaRPr lang="en-ZA" sz="4000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1844824"/>
            <a:ext cx="8424936" cy="5013176"/>
          </a:xfrm>
        </p:spPr>
        <p:txBody>
          <a:bodyPr>
            <a:normAutofit/>
          </a:bodyPr>
          <a:lstStyle/>
          <a:p>
            <a:pPr lvl="0" algn="l"/>
            <a:r>
              <a:rPr lang="en-GB" sz="2800" dirty="0" smtClean="0"/>
              <a:t>As </a:t>
            </a:r>
            <a:r>
              <a:rPr lang="en-GB" sz="2800" dirty="0" err="1" smtClean="0"/>
              <a:t>volwassenes</a:t>
            </a:r>
            <a:r>
              <a:rPr lang="en-GB" sz="2800" dirty="0" smtClean="0"/>
              <a:t>: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konstante psigiese pyn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verslawingsgedrag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kompulsiewe </a:t>
            </a:r>
            <a:r>
              <a:rPr lang="nl-NL" sz="2400" dirty="0"/>
              <a:t>gedrag </a:t>
            </a:r>
          </a:p>
          <a:p>
            <a:pPr algn="l"/>
            <a:endParaRPr lang="nl-NL" dirty="0" smtClean="0"/>
          </a:p>
          <a:p>
            <a:pPr algn="l"/>
            <a:r>
              <a:rPr lang="nl-NL" sz="2800" dirty="0" smtClean="0"/>
              <a:t>As predikante: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kompensasie-gedrag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 smtClean="0"/>
              <a:t>verslawingsgedrag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/>
              <a:t>k</a:t>
            </a:r>
            <a:r>
              <a:rPr lang="nl-NL" sz="2400" dirty="0" smtClean="0"/>
              <a:t>ompulsiewe gedrag 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nl-NL" sz="2400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ZA" sz="3000" dirty="0"/>
          </a:p>
          <a:p>
            <a:endParaRPr lang="en-ZA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56792"/>
            <a:ext cx="3463663" cy="4818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729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368151"/>
          </a:xfrm>
        </p:spPr>
        <p:txBody>
          <a:bodyPr/>
          <a:lstStyle/>
          <a:p>
            <a:pPr algn="l"/>
            <a:r>
              <a:rPr lang="en-ZA" smtClean="0"/>
              <a:t>	</a:t>
            </a:r>
            <a:r>
              <a:rPr lang="en-ZA" sz="4000" b="1" smtClean="0"/>
              <a:t>Rolle</a:t>
            </a:r>
            <a:endParaRPr lang="en-ZA" sz="4000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1745225"/>
            <a:ext cx="8352928" cy="4852127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nl-NL"/>
              <a:t>M</a:t>
            </a:r>
            <a:r>
              <a:rPr lang="nl-NL" smtClean="0"/>
              <a:t>aniere van oorleef </a:t>
            </a:r>
          </a:p>
          <a:p>
            <a:pPr algn="l"/>
            <a:r>
              <a:rPr lang="nl-NL" smtClean="0"/>
              <a:t>in die gesin:</a:t>
            </a:r>
          </a:p>
          <a:p>
            <a:pPr algn="l"/>
            <a:endParaRPr lang="nl-NL" smtClean="0"/>
          </a:p>
          <a:p>
            <a:pPr lvl="0" algn="l"/>
            <a:endParaRPr lang="nl-NL" sz="1800" smtClean="0"/>
          </a:p>
          <a:p>
            <a:pPr lvl="0" algn="l"/>
            <a:r>
              <a:rPr lang="nl-NL" smtClean="0"/>
              <a:t>1	DIE HELD</a:t>
            </a:r>
          </a:p>
          <a:p>
            <a:pPr lvl="0" algn="l"/>
            <a:endParaRPr lang="nl-NL" smtClean="0"/>
          </a:p>
          <a:p>
            <a:pPr lvl="0" algn="l"/>
            <a:r>
              <a:rPr lang="nl-NL" smtClean="0"/>
              <a:t>2	DIE SWARTSKAAP</a:t>
            </a:r>
          </a:p>
          <a:p>
            <a:pPr lvl="0" algn="l"/>
            <a:endParaRPr lang="nl-NL" smtClean="0"/>
          </a:p>
          <a:p>
            <a:pPr lvl="0" algn="l"/>
            <a:r>
              <a:rPr lang="nl-NL" smtClean="0"/>
              <a:t>3	DIE NAR</a:t>
            </a:r>
          </a:p>
          <a:p>
            <a:pPr lvl="0" algn="l"/>
            <a:endParaRPr lang="nl-NL" smtClean="0"/>
          </a:p>
          <a:p>
            <a:pPr lvl="0" algn="l"/>
            <a:r>
              <a:rPr lang="nl-NL" smtClean="0"/>
              <a:t>4	DIE VERDWAALDE KIND</a:t>
            </a:r>
          </a:p>
        </p:txBody>
      </p:sp>
      <p:pic>
        <p:nvPicPr>
          <p:cNvPr id="4098" name="Picture 2" descr="http://th00.deviantart.net/fs70/PRE/i/2012/039/4/3/robert_downey_jr__hero_by_osopod2-d4p43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547" y="1211501"/>
            <a:ext cx="1452781" cy="214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326" y="1516942"/>
            <a:ext cx="1426828" cy="1814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 descr="Image result for black shee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sp>
        <p:nvSpPr>
          <p:cNvPr id="5" name="AutoShape 4" descr="Image result for black shee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547" y="3573016"/>
            <a:ext cx="182555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399" y="3541883"/>
            <a:ext cx="1394017" cy="1858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937" y="5589241"/>
            <a:ext cx="1917761" cy="120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03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656183"/>
          </a:xfrm>
        </p:spPr>
        <p:txBody>
          <a:bodyPr>
            <a:normAutofit/>
          </a:bodyPr>
          <a:lstStyle/>
          <a:p>
            <a:r>
              <a:rPr lang="en-ZA" sz="4000" b="1" smtClean="0"/>
              <a:t>Predikante uit sulke gesinne</a:t>
            </a:r>
            <a:endParaRPr lang="en-ZA" sz="4000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2060848"/>
            <a:ext cx="8424936" cy="4801878"/>
          </a:xfrm>
        </p:spPr>
        <p:txBody>
          <a:bodyPr>
            <a:normAutofit/>
          </a:bodyPr>
          <a:lstStyle/>
          <a:p>
            <a:pPr lvl="0" algn="l"/>
            <a:r>
              <a:rPr lang="nl-NL" dirty="0" smtClean="0"/>
              <a:t>HELD  =&gt; Messias-kompleks </a:t>
            </a:r>
          </a:p>
          <a:p>
            <a:pPr lvl="0" algn="l"/>
            <a:endParaRPr lang="nl-NL" sz="1800" dirty="0" smtClean="0"/>
          </a:p>
          <a:p>
            <a:pPr lvl="0" algn="l"/>
            <a:r>
              <a:rPr lang="nl-NL" sz="2800" dirty="0" smtClean="0"/>
              <a:t>Gedrag:</a:t>
            </a:r>
          </a:p>
          <a:p>
            <a:pPr lvl="0" algn="l"/>
            <a:endParaRPr lang="nl-NL" sz="1200" dirty="0" smtClean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help ander  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werk </a:t>
            </a:r>
            <a:r>
              <a:rPr lang="nl-NL" sz="2400" dirty="0"/>
              <a:t>lang </a:t>
            </a:r>
            <a:r>
              <a:rPr lang="nl-NL" sz="2400" dirty="0" smtClean="0"/>
              <a:t>ure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neem min vakansie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beskikbaar </a:t>
            </a:r>
            <a:r>
              <a:rPr lang="nl-NL" sz="2400" dirty="0"/>
              <a:t>vir ander, </a:t>
            </a:r>
            <a:r>
              <a:rPr lang="nl-NL" sz="2400" dirty="0" smtClean="0"/>
              <a:t>nie eie gesin of self</a:t>
            </a:r>
          </a:p>
          <a:p>
            <a:pPr lvl="0" algn="l"/>
            <a:endParaRPr lang="nl-NL" sz="1800" dirty="0" smtClean="0"/>
          </a:p>
          <a:p>
            <a:r>
              <a:rPr lang="en-ZA" sz="2400" dirty="0" err="1" smtClean="0"/>
              <a:t>Hiervoor</a:t>
            </a:r>
            <a:r>
              <a:rPr lang="en-ZA" sz="2400" dirty="0" smtClean="0"/>
              <a:t> word </a:t>
            </a:r>
            <a:r>
              <a:rPr lang="en-ZA" sz="2400" dirty="0" err="1" smtClean="0"/>
              <a:t>hulle</a:t>
            </a:r>
            <a:r>
              <a:rPr lang="en-ZA" sz="2400" dirty="0" smtClean="0"/>
              <a:t> </a:t>
            </a:r>
            <a:r>
              <a:rPr lang="en-ZA" sz="2400" dirty="0" err="1" smtClean="0"/>
              <a:t>geprys</a:t>
            </a:r>
            <a:r>
              <a:rPr lang="en-ZA" sz="2400" dirty="0" smtClean="0"/>
              <a:t> </a:t>
            </a:r>
            <a:endParaRPr lang="en-ZA" sz="2400" dirty="0"/>
          </a:p>
          <a:p>
            <a:r>
              <a:rPr lang="en-ZA" sz="2400" dirty="0" err="1" smtClean="0"/>
              <a:t>Dit</a:t>
            </a:r>
            <a:r>
              <a:rPr lang="en-ZA" sz="2400" dirty="0" smtClean="0"/>
              <a:t> </a:t>
            </a:r>
            <a:r>
              <a:rPr lang="en-ZA" sz="2400" dirty="0" err="1" smtClean="0"/>
              <a:t>versterk</a:t>
            </a:r>
            <a:r>
              <a:rPr lang="en-ZA" sz="2400" dirty="0" smtClean="0"/>
              <a:t> die problem</a:t>
            </a:r>
            <a:endParaRPr lang="en-ZA" sz="2400" dirty="0"/>
          </a:p>
        </p:txBody>
      </p:sp>
      <p:pic>
        <p:nvPicPr>
          <p:cNvPr id="4" name="Picture 2" descr="http://th00.deviantart.net/fs70/PRE/i/2012/039/4/3/robert_downey_jr__hero_by_osopod2-d4p43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772815"/>
            <a:ext cx="2160240" cy="319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06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656183"/>
          </a:xfrm>
        </p:spPr>
        <p:txBody>
          <a:bodyPr>
            <a:normAutofit/>
          </a:bodyPr>
          <a:lstStyle/>
          <a:p>
            <a:r>
              <a:rPr lang="en-ZA" sz="4000" b="1" smtClean="0"/>
              <a:t>Predikante uit sulke gesinne</a:t>
            </a:r>
            <a:endParaRPr lang="en-ZA" sz="4000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1916832"/>
            <a:ext cx="8352928" cy="4941168"/>
          </a:xfrm>
        </p:spPr>
        <p:txBody>
          <a:bodyPr>
            <a:normAutofit/>
          </a:bodyPr>
          <a:lstStyle/>
          <a:p>
            <a:pPr lvl="0" algn="l"/>
            <a:r>
              <a:rPr lang="nl-NL" dirty="0" smtClean="0"/>
              <a:t>HELD  =&gt;  Messias-kompleks</a:t>
            </a:r>
          </a:p>
          <a:p>
            <a:pPr lvl="0" algn="l"/>
            <a:endParaRPr lang="nl-NL" sz="1800" dirty="0" smtClean="0"/>
          </a:p>
          <a:p>
            <a:pPr lvl="0" algn="l"/>
            <a:r>
              <a:rPr lang="nl-NL" dirty="0" smtClean="0"/>
              <a:t> </a:t>
            </a:r>
            <a:r>
              <a:rPr lang="nl-NL" sz="2800" dirty="0" smtClean="0"/>
              <a:t>Psigies:</a:t>
            </a:r>
          </a:p>
          <a:p>
            <a:pPr lvl="0" algn="l"/>
            <a:endParaRPr lang="nl-NL" sz="12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nl-NL" sz="2400" dirty="0"/>
              <a:t>probleem met intimiteit 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spektrum </a:t>
            </a:r>
            <a:r>
              <a:rPr lang="nl-NL" sz="2400" dirty="0"/>
              <a:t>van intermenslike </a:t>
            </a:r>
            <a:endParaRPr lang="nl-NL" sz="2400" dirty="0" smtClean="0"/>
          </a:p>
          <a:p>
            <a:pPr lvl="0" algn="l"/>
            <a:r>
              <a:rPr lang="nl-NL" sz="2400" dirty="0"/>
              <a:t>	</a:t>
            </a:r>
            <a:r>
              <a:rPr lang="nl-NL" sz="2400" dirty="0" smtClean="0"/>
              <a:t>funksionering  beperk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/>
              <a:t>m</a:t>
            </a:r>
            <a:r>
              <a:rPr lang="nl-NL" sz="2400" dirty="0" smtClean="0"/>
              <a:t>eganismes (bv ontkenning)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/>
              <a:t>e</a:t>
            </a:r>
            <a:r>
              <a:rPr lang="nl-NL" sz="2400" dirty="0" smtClean="0"/>
              <a:t>gte </a:t>
            </a:r>
            <a:r>
              <a:rPr lang="nl-NL" sz="2400" dirty="0"/>
              <a:t>emosie is </a:t>
            </a:r>
            <a:r>
              <a:rPr lang="nl-NL" sz="2400" dirty="0" smtClean="0"/>
              <a:t>beperk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/>
              <a:t>e</a:t>
            </a:r>
            <a:r>
              <a:rPr lang="nl-NL" sz="2400" dirty="0" smtClean="0"/>
              <a:t>gte </a:t>
            </a:r>
            <a:r>
              <a:rPr lang="nl-NL" sz="2400" dirty="0"/>
              <a:t>empatie </a:t>
            </a:r>
            <a:r>
              <a:rPr lang="nl-NL" sz="2400" dirty="0" smtClean="0"/>
              <a:t>feitlik onmoontlik</a:t>
            </a:r>
            <a:endParaRPr lang="en-ZA" sz="2400" dirty="0"/>
          </a:p>
          <a:p>
            <a:pPr algn="l"/>
            <a:endParaRPr lang="en-ZA" dirty="0"/>
          </a:p>
        </p:txBody>
      </p:sp>
      <p:pic>
        <p:nvPicPr>
          <p:cNvPr id="4" name="Picture 2" descr="http://th00.deviantart.net/fs70/PRE/i/2012/039/4/3/robert_downey_jr__hero_by_osopod2-d4p43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660" y="1774272"/>
            <a:ext cx="2240812" cy="331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05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368151"/>
          </a:xfrm>
        </p:spPr>
        <p:txBody>
          <a:bodyPr>
            <a:normAutofit/>
          </a:bodyPr>
          <a:lstStyle/>
          <a:p>
            <a:r>
              <a:rPr lang="en-ZA" sz="4000" b="1" smtClean="0"/>
              <a:t>Predikante uit sulke gesinne</a:t>
            </a:r>
            <a:endParaRPr lang="en-ZA" sz="4000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2132856"/>
            <a:ext cx="7920880" cy="4725144"/>
          </a:xfrm>
        </p:spPr>
        <p:txBody>
          <a:bodyPr>
            <a:normAutofit/>
          </a:bodyPr>
          <a:lstStyle/>
          <a:p>
            <a:pPr lvl="0" algn="l"/>
            <a:r>
              <a:rPr lang="nl-NL" dirty="0" smtClean="0"/>
              <a:t> NAR  =&gt;  “entertainer”</a:t>
            </a:r>
          </a:p>
          <a:p>
            <a:pPr lvl="0" algn="l"/>
            <a:endParaRPr lang="nl-NL" sz="1800" dirty="0" smtClean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/>
              <a:t>h</a:t>
            </a:r>
            <a:r>
              <a:rPr lang="nl-NL" sz="2400" dirty="0" smtClean="0"/>
              <a:t>umor trek aandag weg van pyn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ander is tevrede, voel lekker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/>
              <a:t>s</a:t>
            </a:r>
            <a:r>
              <a:rPr lang="nl-NL" sz="2400" dirty="0" smtClean="0"/>
              <a:t>elf: beperkte spektrum emosies 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mag net “goed voel”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vermy konflik met </a:t>
            </a:r>
            <a:r>
              <a:rPr lang="nl-NL" sz="2400" dirty="0"/>
              <a:t>“grappie” </a:t>
            </a:r>
            <a:endParaRPr lang="nl-NL" sz="2400" dirty="0" smtClean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geneig </a:t>
            </a:r>
            <a:r>
              <a:rPr lang="nl-NL" sz="2400" dirty="0"/>
              <a:t>tot </a:t>
            </a:r>
            <a:r>
              <a:rPr lang="nl-NL" sz="2400" dirty="0" smtClean="0"/>
              <a:t>depressie 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leuen verg mentale energie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word geprys in kultuur</a:t>
            </a:r>
            <a:endParaRPr lang="en-ZA" sz="2400" dirty="0"/>
          </a:p>
          <a:p>
            <a:pPr algn="l"/>
            <a:endParaRPr lang="en-ZA" dirty="0"/>
          </a:p>
        </p:txBody>
      </p:sp>
      <p:pic>
        <p:nvPicPr>
          <p:cNvPr id="4" name="Picture 2" descr="http://cdn.shopify.com/s/files/1/0214/9474/products/crash_persona_clown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581128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323" y="1772816"/>
            <a:ext cx="1908750" cy="2544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25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512168"/>
          </a:xfrm>
        </p:spPr>
        <p:txBody>
          <a:bodyPr>
            <a:normAutofit/>
          </a:bodyPr>
          <a:lstStyle/>
          <a:p>
            <a:pPr algn="l"/>
            <a:r>
              <a:rPr lang="nl-NL" sz="4000" b="1" dirty="0"/>
              <a:t>Spirituele </a:t>
            </a:r>
            <a:r>
              <a:rPr lang="nl-NL" sz="4000" b="1" dirty="0" smtClean="0"/>
              <a:t>gevolge</a:t>
            </a:r>
            <a:endParaRPr lang="en-ZA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564904"/>
            <a:ext cx="8424936" cy="4293096"/>
          </a:xfrm>
        </p:spPr>
        <p:txBody>
          <a:bodyPr>
            <a:normAutofit/>
          </a:bodyPr>
          <a:lstStyle/>
          <a:p>
            <a:pPr lvl="0" algn="l"/>
            <a:endParaRPr lang="nl-NL" dirty="0"/>
          </a:p>
          <a:p>
            <a:pPr lvl="0" algn="l"/>
            <a:r>
              <a:rPr lang="nl-NL" sz="2800" dirty="0" smtClean="0"/>
              <a:t>Vervreemding </a:t>
            </a:r>
            <a:r>
              <a:rPr lang="nl-NL" sz="2800" dirty="0"/>
              <a:t>van </a:t>
            </a:r>
            <a:r>
              <a:rPr lang="nl-NL" sz="2800" dirty="0" smtClean="0"/>
              <a:t>God:</a:t>
            </a:r>
          </a:p>
          <a:p>
            <a:pPr lvl="0" algn="l"/>
            <a:endParaRPr lang="nl-NL" sz="1900" dirty="0" smtClean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/>
              <a:t>p</a:t>
            </a:r>
            <a:r>
              <a:rPr lang="nl-NL" sz="2400" dirty="0" smtClean="0"/>
              <a:t>robleem met intieme verhoudings</a:t>
            </a:r>
            <a:endParaRPr lang="en-ZA" sz="2400" dirty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geestelik leeg – niks </a:t>
            </a:r>
            <a:r>
              <a:rPr lang="nl-NL" sz="2400" dirty="0"/>
              <a:t>om </a:t>
            </a:r>
            <a:r>
              <a:rPr lang="nl-NL" sz="2400" dirty="0" smtClean="0"/>
              <a:t>te bied</a:t>
            </a:r>
            <a:endParaRPr lang="en-ZA" sz="2400" dirty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/>
              <a:t>g</a:t>
            </a:r>
            <a:r>
              <a:rPr lang="nl-NL" sz="2400" dirty="0" smtClean="0"/>
              <a:t>ebed: openbaar, </a:t>
            </a:r>
            <a:r>
              <a:rPr lang="nl-NL" sz="2400" dirty="0"/>
              <a:t>nie </a:t>
            </a:r>
            <a:r>
              <a:rPr lang="nl-NL" sz="2400" dirty="0" smtClean="0"/>
              <a:t>persoonlik</a:t>
            </a:r>
            <a:endParaRPr lang="en-ZA" sz="2400" dirty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kan </a:t>
            </a:r>
            <a:r>
              <a:rPr lang="nl-NL" sz="2400" dirty="0"/>
              <a:t>nie </a:t>
            </a:r>
            <a:r>
              <a:rPr lang="nl-NL" sz="2400" i="1" dirty="0"/>
              <a:t>wees</a:t>
            </a:r>
            <a:r>
              <a:rPr lang="nl-NL" sz="2400" dirty="0"/>
              <a:t> </a:t>
            </a:r>
            <a:r>
              <a:rPr lang="nl-NL" sz="2400" dirty="0" smtClean="0"/>
              <a:t>wat jy preek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onegtheid</a:t>
            </a:r>
            <a:endParaRPr lang="en-ZA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7835"/>
            <a:ext cx="2846247" cy="3477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40" y="5157192"/>
            <a:ext cx="2878083" cy="148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90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296143"/>
          </a:xfrm>
        </p:spPr>
        <p:txBody>
          <a:bodyPr>
            <a:normAutofit/>
          </a:bodyPr>
          <a:lstStyle/>
          <a:p>
            <a:r>
              <a:rPr lang="en-ZA" sz="4000" b="1" smtClean="0"/>
              <a:t>Psigiese gevolge</a:t>
            </a:r>
            <a:endParaRPr lang="en-ZA" sz="4000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1988840"/>
            <a:ext cx="8064896" cy="4608512"/>
          </a:xfrm>
        </p:spPr>
        <p:txBody>
          <a:bodyPr>
            <a:normAutofit/>
          </a:bodyPr>
          <a:lstStyle/>
          <a:p>
            <a:pPr lvl="0" algn="l"/>
            <a:r>
              <a:rPr lang="nl-NL" sz="2800" dirty="0"/>
              <a:t>G</a:t>
            </a:r>
            <a:r>
              <a:rPr lang="nl-NL" sz="2800" dirty="0" smtClean="0"/>
              <a:t>ebrek aan integrasie</a:t>
            </a:r>
          </a:p>
          <a:p>
            <a:pPr lvl="0" algn="l"/>
            <a:endParaRPr lang="nl-NL" sz="2800" dirty="0" smtClean="0"/>
          </a:p>
          <a:p>
            <a:pPr lvl="0" algn="l"/>
            <a:r>
              <a:rPr lang="nl-NL" sz="2800" dirty="0" smtClean="0"/>
              <a:t>Gevoelens van: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dirty="0" smtClean="0"/>
              <a:t> </a:t>
            </a:r>
            <a:r>
              <a:rPr lang="nl-NL" sz="2400" dirty="0" smtClean="0"/>
              <a:t>onegtheid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/>
              <a:t> </a:t>
            </a:r>
            <a:r>
              <a:rPr lang="nl-NL" sz="2400" dirty="0" smtClean="0"/>
              <a:t>oneerlikheid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nl-NL" sz="2400" dirty="0" smtClean="0"/>
              <a:t> huigelaar </a:t>
            </a:r>
          </a:p>
          <a:p>
            <a:pPr lvl="0" algn="l"/>
            <a:endParaRPr lang="nl-NL" dirty="0"/>
          </a:p>
          <a:p>
            <a:pPr lvl="0" algn="l"/>
            <a:r>
              <a:rPr lang="en-GB" dirty="0" smtClean="0"/>
              <a:t>‘</a:t>
            </a:r>
            <a:r>
              <a:rPr lang="en-GB" sz="2800" dirty="0" smtClean="0"/>
              <a:t>n </a:t>
            </a:r>
            <a:r>
              <a:rPr lang="en-GB" sz="2800" dirty="0" err="1" smtClean="0"/>
              <a:t>Gevolg</a:t>
            </a:r>
            <a:r>
              <a:rPr lang="en-GB" sz="2800" dirty="0" smtClean="0"/>
              <a:t>: </a:t>
            </a:r>
            <a:r>
              <a:rPr lang="en-GB" sz="2800" dirty="0" err="1" smtClean="0"/>
              <a:t>verslawingsgedrag</a:t>
            </a:r>
            <a:endParaRPr lang="en-ZA" sz="2800" dirty="0" smtClean="0"/>
          </a:p>
          <a:p>
            <a:pPr algn="l"/>
            <a:endParaRPr lang="en-ZA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08920"/>
            <a:ext cx="4046078" cy="2488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35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512167"/>
          </a:xfrm>
        </p:spPr>
        <p:txBody>
          <a:bodyPr/>
          <a:lstStyle/>
          <a:p>
            <a:r>
              <a:rPr lang="en-ZA" smtClean="0"/>
              <a:t>Heling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5" y="1772816"/>
            <a:ext cx="8584505" cy="4968552"/>
          </a:xfrm>
        </p:spPr>
        <p:txBody>
          <a:bodyPr/>
          <a:lstStyle/>
          <a:p>
            <a:pPr algn="l"/>
            <a:r>
              <a:rPr lang="en-ZA" smtClean="0"/>
              <a:t>			      1  Oopmaak</a:t>
            </a:r>
          </a:p>
          <a:p>
            <a:pPr algn="l"/>
            <a:r>
              <a:rPr lang="en-ZA" smtClean="0"/>
              <a:t>			      2  Ontdek</a:t>
            </a:r>
          </a:p>
          <a:p>
            <a:pPr algn="l"/>
            <a:r>
              <a:rPr lang="en-ZA" smtClean="0"/>
              <a:t>			      3  Integreer</a:t>
            </a:r>
            <a:endParaRPr lang="en-ZA"/>
          </a:p>
        </p:txBody>
      </p:sp>
      <p:sp>
        <p:nvSpPr>
          <p:cNvPr id="4" name="AutoShape 2" descr="http://www.blog.deanramsden.com/wp-content/uploads/2013/04/transformational-energy-healing-f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6" y="3933056"/>
            <a:ext cx="7425118" cy="2764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450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Akademis\Pastoraat\Krisis\moenie-jou-krisis-mors-nie-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14935"/>
            <a:ext cx="914400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7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648071"/>
          </a:xfrm>
        </p:spPr>
        <p:txBody>
          <a:bodyPr>
            <a:normAutofit fontScale="90000"/>
          </a:bodyPr>
          <a:lstStyle/>
          <a:p>
            <a:r>
              <a:rPr lang="en-ZA" sz="4000" b="1" dirty="0" err="1" smtClean="0"/>
              <a:t>Jakobus</a:t>
            </a:r>
            <a:r>
              <a:rPr lang="en-ZA" sz="4000" b="1" dirty="0" smtClean="0"/>
              <a:t> 4:17</a:t>
            </a: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268760"/>
            <a:ext cx="8280920" cy="5589240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As iemand weet wat die regte ding is om te doen en doen dit nie, is dit sonde (</a:t>
            </a:r>
            <a:r>
              <a:rPr lang="nl-NL" i="1" dirty="0"/>
              <a:t>83 Vertaling</a:t>
            </a:r>
            <a:r>
              <a:rPr lang="nl-NL" dirty="0" smtClean="0"/>
              <a:t>)</a:t>
            </a:r>
          </a:p>
          <a:p>
            <a:pPr algn="l"/>
            <a:endParaRPr lang="en-ZA" dirty="0"/>
          </a:p>
          <a:p>
            <a:pPr algn="l"/>
            <a:r>
              <a:rPr lang="nl-NL" dirty="0"/>
              <a:t>Wanneer ’n mens weet dat jy die regte ding moet doen en jy doen dit nie, dan doen jy sonde (</a:t>
            </a:r>
            <a:r>
              <a:rPr lang="nl-NL" i="1" dirty="0"/>
              <a:t>Bybel vir Almal</a:t>
            </a:r>
            <a:r>
              <a:rPr lang="nl-NL" dirty="0" smtClean="0"/>
              <a:t>)</a:t>
            </a:r>
          </a:p>
          <a:p>
            <a:pPr algn="l"/>
            <a:endParaRPr lang="en-ZA" dirty="0"/>
          </a:p>
          <a:p>
            <a:pPr algn="l"/>
            <a:r>
              <a:rPr lang="nl-NL" dirty="0"/>
              <a:t>As julle dan weet wat reg is om te doen en julle steur julle nie daaraan nie, leef julle nie soos die Here dit wil hê nie (</a:t>
            </a:r>
            <a:r>
              <a:rPr lang="nl-NL" i="1" dirty="0"/>
              <a:t>Boodskap</a:t>
            </a:r>
            <a:r>
              <a:rPr lang="nl-NL" dirty="0"/>
              <a:t>)</a:t>
            </a:r>
            <a:endParaRPr lang="en-ZA" dirty="0"/>
          </a:p>
          <a:p>
            <a:pPr lvl="0" algn="l"/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334351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196752"/>
          </a:xfrm>
        </p:spPr>
        <p:txBody>
          <a:bodyPr>
            <a:normAutofit/>
          </a:bodyPr>
          <a:lstStyle/>
          <a:p>
            <a:r>
              <a:rPr lang="en-ZA" sz="4000" b="1" smtClean="0"/>
              <a:t>Versorging van die self</a:t>
            </a:r>
            <a:endParaRPr lang="en-ZA" sz="4000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412776"/>
            <a:ext cx="8712968" cy="5445224"/>
          </a:xfrm>
        </p:spPr>
        <p:txBody>
          <a:bodyPr>
            <a:normAutofit/>
          </a:bodyPr>
          <a:lstStyle/>
          <a:p>
            <a:pPr lvl="0"/>
            <a:r>
              <a:rPr lang="nl-NL" i="1" smtClean="0"/>
              <a:t>Egte </a:t>
            </a:r>
            <a:r>
              <a:rPr lang="nl-NL" i="1"/>
              <a:t>emosionele en spirituele </a:t>
            </a:r>
            <a:r>
              <a:rPr lang="nl-NL" i="1" smtClean="0"/>
              <a:t>kontak </a:t>
            </a:r>
          </a:p>
          <a:p>
            <a:pPr lvl="0"/>
            <a:r>
              <a:rPr lang="nl-NL" i="1" smtClean="0"/>
              <a:t>is nodig vir gesonde menswees</a:t>
            </a:r>
          </a:p>
          <a:p>
            <a:pPr lvl="0"/>
            <a:endParaRPr lang="nl-NL" smtClean="0"/>
          </a:p>
          <a:p>
            <a:pPr lvl="0" algn="l"/>
            <a:endParaRPr lang="nl-NL" smtClean="0"/>
          </a:p>
        </p:txBody>
      </p:sp>
      <p:pic>
        <p:nvPicPr>
          <p:cNvPr id="5" name="Picture 2" descr="C:\Users\User\Pictures\Akademis\Pastoraat\Trauma\heal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9" b="20242"/>
          <a:stretch/>
        </p:blipFill>
        <p:spPr bwMode="auto">
          <a:xfrm>
            <a:off x="1331640" y="2864479"/>
            <a:ext cx="6624736" cy="380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38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44015"/>
          </a:xfrm>
        </p:spPr>
        <p:txBody>
          <a:bodyPr>
            <a:normAutofit fontScale="90000"/>
          </a:bodyPr>
          <a:lstStyle/>
          <a:p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280920" cy="6525344"/>
          </a:xfrm>
        </p:spPr>
        <p:txBody>
          <a:bodyPr>
            <a:normAutofit/>
          </a:bodyPr>
          <a:lstStyle/>
          <a:p>
            <a:pPr lvl="0" algn="l"/>
            <a:r>
              <a:rPr lang="en-ZA" dirty="0" smtClean="0"/>
              <a:t>TAFEL</a:t>
            </a:r>
            <a:r>
              <a:rPr lang="en-ZA" dirty="0" smtClean="0"/>
              <a:t>GROEPE</a:t>
            </a:r>
          </a:p>
          <a:p>
            <a:pPr lvl="0" algn="l"/>
            <a:r>
              <a:rPr lang="en-ZA" dirty="0" err="1" smtClean="0"/>
              <a:t>Hoekom</a:t>
            </a:r>
            <a:r>
              <a:rPr lang="en-ZA" dirty="0" smtClean="0"/>
              <a:t> </a:t>
            </a:r>
            <a:r>
              <a:rPr lang="en-ZA" dirty="0" err="1" smtClean="0"/>
              <a:t>sukkel</a:t>
            </a:r>
            <a:r>
              <a:rPr lang="en-ZA" dirty="0" smtClean="0"/>
              <a:t> </a:t>
            </a:r>
            <a:r>
              <a:rPr lang="en-ZA" dirty="0" err="1" smtClean="0"/>
              <a:t>mense</a:t>
            </a:r>
            <a:r>
              <a:rPr lang="en-ZA" dirty="0" smtClean="0"/>
              <a:t> so?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ZA" sz="2400" dirty="0" err="1" smtClean="0"/>
              <a:t>Bespreek</a:t>
            </a:r>
            <a:r>
              <a:rPr lang="en-ZA" sz="2400" dirty="0"/>
              <a:t> </a:t>
            </a:r>
            <a:r>
              <a:rPr lang="en-ZA" sz="2400" dirty="0" err="1" smtClean="0"/>
              <a:t>en</a:t>
            </a:r>
            <a:r>
              <a:rPr lang="en-ZA" sz="2400" dirty="0" smtClean="0"/>
              <a:t> </a:t>
            </a:r>
            <a:r>
              <a:rPr lang="en-ZA" sz="2400" dirty="0" err="1" smtClean="0"/>
              <a:t>besluit</a:t>
            </a:r>
            <a:r>
              <a:rPr lang="en-ZA" sz="2400" dirty="0" smtClean="0"/>
              <a:t> op 1 </a:t>
            </a:r>
            <a:r>
              <a:rPr lang="en-ZA" sz="2400" dirty="0" err="1" smtClean="0"/>
              <a:t>hoofrede</a:t>
            </a:r>
            <a:endParaRPr lang="en-ZA" sz="2400" dirty="0" smtClean="0"/>
          </a:p>
          <a:p>
            <a:pPr lvl="0" algn="l"/>
            <a:endParaRPr lang="en-ZA" sz="1800" dirty="0"/>
          </a:p>
          <a:p>
            <a:pPr lvl="0" algn="l"/>
            <a:r>
              <a:rPr lang="en-ZA" dirty="0" smtClean="0"/>
              <a:t>TERUGVOER</a:t>
            </a:r>
          </a:p>
          <a:p>
            <a:pPr lvl="0" algn="l"/>
            <a:endParaRPr lang="en-ZA" sz="1600" dirty="0"/>
          </a:p>
          <a:p>
            <a:pPr lvl="0" algn="l"/>
            <a:r>
              <a:rPr lang="en-ZA" dirty="0" smtClean="0"/>
              <a:t>KONSOLIDASIE</a:t>
            </a:r>
          </a:p>
          <a:p>
            <a:pPr lvl="0" algn="l"/>
            <a:r>
              <a:rPr lang="en-ZA" sz="2400" dirty="0" err="1" smtClean="0"/>
              <a:t>Verandering</a:t>
            </a:r>
            <a:r>
              <a:rPr lang="en-ZA" sz="2400" dirty="0" smtClean="0"/>
              <a:t> </a:t>
            </a:r>
            <a:r>
              <a:rPr lang="en-ZA" sz="2400" dirty="0" err="1" smtClean="0"/>
              <a:t>verg</a:t>
            </a:r>
            <a:r>
              <a:rPr lang="en-ZA" sz="2400" dirty="0" smtClean="0"/>
              <a:t>: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ZA" sz="2400" dirty="0" err="1"/>
              <a:t>m</a:t>
            </a:r>
            <a:r>
              <a:rPr lang="en-ZA" sz="2400" dirty="0" err="1" smtClean="0"/>
              <a:t>oed</a:t>
            </a:r>
            <a:endParaRPr lang="en-ZA" sz="2400" dirty="0" smtClean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ZA" sz="2400" dirty="0" err="1"/>
              <a:t>d</a:t>
            </a:r>
            <a:r>
              <a:rPr lang="en-ZA" sz="2400" dirty="0" err="1" smtClean="0"/>
              <a:t>apperheid</a:t>
            </a:r>
            <a:endParaRPr lang="en-ZA" sz="2400" dirty="0" smtClean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ZA" sz="2400" i="1" dirty="0" smtClean="0"/>
              <a:t>courage</a:t>
            </a:r>
          </a:p>
          <a:p>
            <a:pPr lvl="0" algn="l"/>
            <a:endParaRPr lang="en-ZA" sz="1800" dirty="0" smtClean="0"/>
          </a:p>
          <a:p>
            <a:pPr lvl="0" algn="l"/>
            <a:r>
              <a:rPr lang="en-ZA" sz="2400" dirty="0" err="1" smtClean="0"/>
              <a:t>Makliker</a:t>
            </a:r>
            <a:r>
              <a:rPr lang="en-ZA" sz="2400" dirty="0" smtClean="0"/>
              <a:t> om net </a:t>
            </a:r>
            <a:r>
              <a:rPr lang="en-ZA" sz="2400" dirty="0" err="1" smtClean="0"/>
              <a:t>aan</a:t>
            </a:r>
            <a:r>
              <a:rPr lang="en-ZA" sz="2400" dirty="0" smtClean="0"/>
              <a:t> </a:t>
            </a:r>
            <a:r>
              <a:rPr lang="en-ZA" sz="2400" dirty="0" err="1" smtClean="0"/>
              <a:t>te</a:t>
            </a:r>
            <a:r>
              <a:rPr lang="en-ZA" sz="2400" dirty="0" smtClean="0"/>
              <a:t> </a:t>
            </a:r>
            <a:r>
              <a:rPr lang="en-ZA" sz="2400" dirty="0" err="1" smtClean="0"/>
              <a:t>gaan</a:t>
            </a:r>
            <a:r>
              <a:rPr lang="en-ZA" sz="2400" dirty="0" smtClean="0"/>
              <a:t> </a:t>
            </a:r>
            <a:r>
              <a:rPr lang="en-ZA" sz="2400" dirty="0" err="1" smtClean="0"/>
              <a:t>soos</a:t>
            </a:r>
            <a:r>
              <a:rPr lang="en-ZA" sz="2400" dirty="0" smtClean="0"/>
              <a:t> </a:t>
            </a:r>
            <a:r>
              <a:rPr lang="en-ZA" sz="2400" dirty="0" err="1" smtClean="0"/>
              <a:t>altyd</a:t>
            </a:r>
            <a:endParaRPr lang="en-ZA" sz="2400" dirty="0" smtClean="0"/>
          </a:p>
          <a:p>
            <a:pPr lvl="0" algn="l"/>
            <a:r>
              <a:rPr lang="en-ZA" sz="2400" dirty="0" err="1" smtClean="0"/>
              <a:t>Te</a:t>
            </a:r>
            <a:r>
              <a:rPr lang="en-ZA" sz="2400" dirty="0" smtClean="0"/>
              <a:t> </a:t>
            </a:r>
            <a:r>
              <a:rPr lang="en-ZA" sz="2400" dirty="0" err="1" smtClean="0"/>
              <a:t>fokus</a:t>
            </a:r>
            <a:r>
              <a:rPr lang="en-ZA" sz="2400" dirty="0" smtClean="0"/>
              <a:t> op al die </a:t>
            </a:r>
            <a:r>
              <a:rPr lang="en-ZA" sz="2400" i="1" dirty="0" err="1" smtClean="0"/>
              <a:t>goeters</a:t>
            </a:r>
            <a:r>
              <a:rPr lang="en-ZA" sz="2400" i="1" dirty="0" smtClean="0"/>
              <a:t> </a:t>
            </a:r>
            <a:r>
              <a:rPr lang="en-ZA" sz="2400" dirty="0" smtClean="0"/>
              <a:t>wat </a:t>
            </a:r>
            <a:r>
              <a:rPr lang="en-ZA" sz="2400" dirty="0" err="1" smtClean="0"/>
              <a:t>gedoen</a:t>
            </a:r>
            <a:r>
              <a:rPr lang="en-ZA" sz="2400" dirty="0" smtClean="0"/>
              <a:t> </a:t>
            </a:r>
            <a:r>
              <a:rPr lang="en-ZA" sz="2400" dirty="0" err="1" smtClean="0"/>
              <a:t>moet</a:t>
            </a:r>
            <a:r>
              <a:rPr lang="en-ZA" sz="2400" dirty="0" smtClean="0"/>
              <a:t> word</a:t>
            </a:r>
          </a:p>
        </p:txBody>
      </p:sp>
    </p:spTree>
    <p:extLst>
      <p:ext uri="{BB962C8B-B14F-4D97-AF65-F5344CB8AC3E}">
        <p14:creationId xmlns:p14="http://schemas.microsoft.com/office/powerpoint/2010/main" val="256137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/>
              <a:t>GEVALLESTUDIE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2176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/>
          </a:bodyPr>
          <a:lstStyle/>
          <a:p>
            <a:r>
              <a:rPr lang="en-ZA" sz="4000" b="1" dirty="0" err="1" smtClean="0"/>
              <a:t>Waarom</a:t>
            </a:r>
            <a:r>
              <a:rPr lang="en-ZA" sz="4000" b="1" dirty="0" smtClean="0"/>
              <a:t> so </a:t>
            </a:r>
            <a:r>
              <a:rPr lang="en-ZA" sz="4000" b="1" dirty="0" err="1" smtClean="0"/>
              <a:t>moeilik</a:t>
            </a:r>
            <a:r>
              <a:rPr lang="en-ZA" sz="4000" b="1" dirty="0" smtClean="0"/>
              <a:t>?</a:t>
            </a: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8280920" cy="5085184"/>
          </a:xfrm>
        </p:spPr>
        <p:txBody>
          <a:bodyPr>
            <a:normAutofit/>
          </a:bodyPr>
          <a:lstStyle/>
          <a:p>
            <a:pPr algn="l"/>
            <a:r>
              <a:rPr lang="en-ZA" dirty="0" err="1" smtClean="0"/>
              <a:t>Waarom</a:t>
            </a:r>
            <a:r>
              <a:rPr lang="en-ZA" dirty="0" smtClean="0"/>
              <a:t> net </a:t>
            </a:r>
            <a:r>
              <a:rPr lang="en-ZA" dirty="0" err="1" smtClean="0"/>
              <a:t>aanrol</a:t>
            </a:r>
            <a:r>
              <a:rPr lang="en-ZA" dirty="0" smtClean="0"/>
              <a:t> </a:t>
            </a:r>
            <a:r>
              <a:rPr lang="en-ZA" dirty="0" err="1" smtClean="0"/>
              <a:t>sonder</a:t>
            </a:r>
            <a:r>
              <a:rPr lang="en-ZA" dirty="0" smtClean="0"/>
              <a:t> dink/</a:t>
            </a:r>
            <a:r>
              <a:rPr lang="en-ZA" dirty="0" err="1" smtClean="0"/>
              <a:t>kyk</a:t>
            </a:r>
            <a:r>
              <a:rPr lang="en-ZA" dirty="0" smtClean="0"/>
              <a:t>/</a:t>
            </a:r>
            <a:r>
              <a:rPr lang="en-ZA" dirty="0" err="1" smtClean="0"/>
              <a:t>groei</a:t>
            </a:r>
            <a:r>
              <a:rPr lang="en-ZA" dirty="0" smtClean="0"/>
              <a:t>?</a:t>
            </a:r>
          </a:p>
          <a:p>
            <a:pPr algn="l"/>
            <a:endParaRPr lang="en-ZA" sz="1800" dirty="0" smtClean="0"/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nl-NL" sz="2800" dirty="0"/>
              <a:t>Kindervorming: </a:t>
            </a:r>
            <a:endParaRPr lang="nl-NL" sz="2800" dirty="0" smtClean="0"/>
          </a:p>
          <a:p>
            <a:pPr lvl="0" algn="l"/>
            <a:r>
              <a:rPr lang="nl-NL" dirty="0"/>
              <a:t>	</a:t>
            </a:r>
            <a:r>
              <a:rPr lang="nl-NL" sz="2400" dirty="0" smtClean="0"/>
              <a:t>- wonde</a:t>
            </a:r>
            <a:r>
              <a:rPr lang="nl-NL" sz="2400" dirty="0"/>
              <a:t>, skade, bederf, </a:t>
            </a:r>
            <a:r>
              <a:rPr lang="nl-NL" sz="2400" dirty="0" smtClean="0"/>
              <a:t>selfbeeld</a:t>
            </a:r>
          </a:p>
          <a:p>
            <a:pPr lvl="0" algn="l"/>
            <a:endParaRPr lang="en-ZA" sz="1800" dirty="0"/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nl-NL" sz="2800" dirty="0"/>
              <a:t>Sosiale </a:t>
            </a:r>
            <a:r>
              <a:rPr lang="nl-NL" sz="2800" dirty="0" smtClean="0"/>
              <a:t>diskoers:</a:t>
            </a:r>
          </a:p>
          <a:p>
            <a:pPr lvl="0" algn="l"/>
            <a:r>
              <a:rPr lang="nl-NL" dirty="0"/>
              <a:t>	</a:t>
            </a:r>
            <a:r>
              <a:rPr lang="nl-NL" sz="2400" dirty="0" smtClean="0"/>
              <a:t>- ingeprent </a:t>
            </a:r>
            <a:r>
              <a:rPr lang="nl-NL" sz="2400" dirty="0"/>
              <a:t>van kleins </a:t>
            </a:r>
            <a:r>
              <a:rPr lang="nl-NL" sz="2400" dirty="0" smtClean="0"/>
              <a:t>af</a:t>
            </a:r>
          </a:p>
          <a:p>
            <a:pPr lvl="0" algn="l"/>
            <a:r>
              <a:rPr lang="nl-NL" sz="2400" dirty="0"/>
              <a:t>	</a:t>
            </a:r>
            <a:r>
              <a:rPr lang="nl-NL" sz="2400" dirty="0" smtClean="0"/>
              <a:t>- in </a:t>
            </a:r>
            <a:r>
              <a:rPr lang="nl-NL" sz="2400" dirty="0"/>
              <a:t>stand gehou (kerk?) </a:t>
            </a:r>
            <a:endParaRPr lang="nl-NL" sz="2400" dirty="0" smtClean="0"/>
          </a:p>
          <a:p>
            <a:pPr lvl="0" algn="l"/>
            <a:r>
              <a:rPr lang="nl-NL" sz="2400" dirty="0"/>
              <a:t>	</a:t>
            </a:r>
            <a:r>
              <a:rPr lang="nl-NL" sz="2400" dirty="0" smtClean="0"/>
              <a:t>- dis </a:t>
            </a:r>
            <a:r>
              <a:rPr lang="nl-NL" sz="2400" dirty="0"/>
              <a:t>wie jy is, </a:t>
            </a:r>
            <a:r>
              <a:rPr lang="nl-NL" sz="2400" dirty="0" smtClean="0"/>
              <a:t>jou waarde, jou </a:t>
            </a:r>
            <a:r>
              <a:rPr lang="nl-NL" sz="2400" dirty="0"/>
              <a:t>beperkings/grense, </a:t>
            </a:r>
            <a:endParaRPr lang="nl-NL" sz="2400" dirty="0" smtClean="0"/>
          </a:p>
          <a:p>
            <a:pPr lvl="0" algn="l"/>
            <a:r>
              <a:rPr lang="nl-NL" sz="2400" dirty="0"/>
              <a:t>	</a:t>
            </a:r>
            <a:r>
              <a:rPr lang="nl-NL" sz="2400" dirty="0" smtClean="0"/>
              <a:t>- dis </a:t>
            </a:r>
            <a:r>
              <a:rPr lang="nl-NL" sz="2400" dirty="0"/>
              <a:t>wat van jou verwag </a:t>
            </a:r>
            <a:r>
              <a:rPr lang="nl-NL" sz="2400" dirty="0" smtClean="0"/>
              <a:t>word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2996952"/>
            <a:ext cx="2664296" cy="177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19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/>
          </a:bodyPr>
          <a:lstStyle/>
          <a:p>
            <a:r>
              <a:rPr lang="en-ZA" sz="4000" b="1" dirty="0" err="1" smtClean="0"/>
              <a:t>Gevolge</a:t>
            </a:r>
            <a:r>
              <a:rPr lang="en-ZA" sz="4000" b="1" dirty="0" smtClean="0"/>
              <a:t>: </a:t>
            </a:r>
            <a:r>
              <a:rPr lang="en-ZA" sz="4000" b="1" dirty="0" err="1" smtClean="0"/>
              <a:t>Meganismes</a:t>
            </a: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484784"/>
            <a:ext cx="8280920" cy="5112568"/>
          </a:xfrm>
        </p:spPr>
        <p:txBody>
          <a:bodyPr>
            <a:normAutofit/>
          </a:bodyPr>
          <a:lstStyle/>
          <a:p>
            <a:pPr lvl="0" algn="l"/>
            <a:r>
              <a:rPr lang="nl-NL" sz="2800" dirty="0" smtClean="0"/>
              <a:t>Vorming:</a:t>
            </a:r>
          </a:p>
          <a:p>
            <a:pPr lvl="0" algn="l"/>
            <a:r>
              <a:rPr lang="nl-NL" sz="2400" dirty="0" smtClean="0"/>
              <a:t>-    sonder evaluering, denke</a:t>
            </a:r>
          </a:p>
          <a:p>
            <a:pPr marL="457200" lvl="0" indent="-457200" algn="l">
              <a:buFontTx/>
              <a:buChar char="-"/>
            </a:pPr>
            <a:r>
              <a:rPr lang="nl-NL" sz="2400" dirty="0"/>
              <a:t>s</a:t>
            </a:r>
            <a:r>
              <a:rPr lang="nl-NL" sz="2400" dirty="0" smtClean="0"/>
              <a:t>onder wilsbesluit oor wat / hoe</a:t>
            </a:r>
          </a:p>
          <a:p>
            <a:pPr marL="457200" lvl="0" indent="-457200" algn="l">
              <a:buFontTx/>
              <a:buChar char="-"/>
            </a:pPr>
            <a:r>
              <a:rPr lang="nl-NL" sz="2400" dirty="0"/>
              <a:t>i</a:t>
            </a:r>
            <a:r>
              <a:rPr lang="nl-NL" sz="2400" dirty="0" smtClean="0"/>
              <a:t>nstinkmatig =&gt; oorlewing</a:t>
            </a:r>
          </a:p>
          <a:p>
            <a:pPr lvl="0" algn="l"/>
            <a:endParaRPr lang="nl-NL" sz="1800" dirty="0" smtClean="0"/>
          </a:p>
          <a:p>
            <a:pPr lvl="0" algn="l"/>
            <a:r>
              <a:rPr lang="nl-NL" sz="2800" dirty="0" smtClean="0"/>
              <a:t>Ontwikkel </a:t>
            </a:r>
            <a:r>
              <a:rPr lang="nl-NL" sz="2800" dirty="0" smtClean="0"/>
              <a:t>oorlewingsmeganismes</a:t>
            </a:r>
            <a:r>
              <a:rPr lang="nl-NL" sz="2800" dirty="0" smtClean="0"/>
              <a:t>:</a:t>
            </a:r>
          </a:p>
          <a:p>
            <a:pPr lvl="0" algn="l"/>
            <a:r>
              <a:rPr lang="nl-NL" sz="2400" dirty="0" smtClean="0"/>
              <a:t>-</a:t>
            </a:r>
            <a:r>
              <a:rPr lang="nl-NL" dirty="0" smtClean="0"/>
              <a:t> </a:t>
            </a:r>
            <a:r>
              <a:rPr lang="nl-NL" sz="2400" dirty="0" smtClean="0"/>
              <a:t> </a:t>
            </a:r>
            <a:r>
              <a:rPr lang="nl-NL" sz="2400" dirty="0" smtClean="0"/>
              <a:t> om </a:t>
            </a:r>
            <a:r>
              <a:rPr lang="nl-NL" sz="2400" dirty="0"/>
              <a:t>te kompenseer </a:t>
            </a:r>
          </a:p>
          <a:p>
            <a:pPr marL="342900" lvl="0" indent="-342900" algn="l">
              <a:buFontTx/>
              <a:buChar char="-"/>
            </a:pPr>
            <a:r>
              <a:rPr lang="nl-NL" sz="2400" dirty="0" smtClean="0"/>
              <a:t>om </a:t>
            </a:r>
            <a:r>
              <a:rPr lang="nl-NL" sz="2400" dirty="0"/>
              <a:t>jouself regop te </a:t>
            </a:r>
            <a:r>
              <a:rPr lang="nl-NL" sz="2400" dirty="0" smtClean="0"/>
              <a:t>hou</a:t>
            </a:r>
          </a:p>
          <a:p>
            <a:pPr marL="342900" lvl="0" indent="-342900" algn="l">
              <a:buFontTx/>
              <a:buChar char="-"/>
            </a:pPr>
            <a:r>
              <a:rPr lang="nl-NL" sz="2400" dirty="0" smtClean="0"/>
              <a:t>te </a:t>
            </a:r>
            <a:r>
              <a:rPr lang="nl-NL" sz="2400" dirty="0"/>
              <a:t>laat </a:t>
            </a:r>
            <a:r>
              <a:rPr lang="nl-NL" sz="2400" dirty="0" smtClean="0"/>
              <a:t>geld</a:t>
            </a:r>
          </a:p>
          <a:p>
            <a:pPr marL="342900" lvl="0" indent="-342900" algn="l">
              <a:buFontTx/>
              <a:buChar char="-"/>
            </a:pPr>
            <a:r>
              <a:rPr lang="nl-NL" sz="2400" dirty="0" smtClean="0"/>
              <a:t>jou </a:t>
            </a:r>
            <a:r>
              <a:rPr lang="nl-NL" sz="2400" dirty="0"/>
              <a:t>menswaardig te laat </a:t>
            </a:r>
            <a:r>
              <a:rPr lang="nl-NL" sz="2400" dirty="0" smtClean="0"/>
              <a:t>voel</a:t>
            </a:r>
          </a:p>
          <a:p>
            <a:pPr marL="342900" lvl="0" indent="-342900" algn="l">
              <a:buFontTx/>
              <a:buChar char="-"/>
            </a:pPr>
            <a:r>
              <a:rPr lang="nl-NL" sz="2400" dirty="0"/>
              <a:t>w</a:t>
            </a:r>
            <a:r>
              <a:rPr lang="nl-NL" sz="2400" dirty="0" smtClean="0"/>
              <a:t>eg te kruip </a:t>
            </a:r>
            <a:r>
              <a:rPr lang="nl-NL" sz="2400" dirty="0"/>
              <a:t>vir self en ander</a:t>
            </a:r>
            <a:endParaRPr lang="en-ZA" sz="2400" dirty="0"/>
          </a:p>
          <a:p>
            <a:pPr algn="l"/>
            <a:endParaRPr lang="en-Z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4329100"/>
            <a:ext cx="4032448" cy="226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/>
          </a:bodyPr>
          <a:lstStyle/>
          <a:p>
            <a:r>
              <a:rPr lang="en-ZA" sz="4000" b="1" dirty="0" err="1" smtClean="0"/>
              <a:t>Gevolge</a:t>
            </a:r>
            <a:r>
              <a:rPr lang="en-ZA" sz="4000" b="1" dirty="0" smtClean="0"/>
              <a:t> van </a:t>
            </a:r>
            <a:r>
              <a:rPr lang="en-ZA" sz="4000" b="1" dirty="0" err="1" smtClean="0"/>
              <a:t>meganismes</a:t>
            </a:r>
            <a:r>
              <a:rPr lang="en-ZA" sz="4000" b="1" dirty="0" smtClean="0"/>
              <a:t> </a:t>
            </a: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484784"/>
            <a:ext cx="8280920" cy="5112568"/>
          </a:xfrm>
        </p:spPr>
        <p:txBody>
          <a:bodyPr>
            <a:normAutofit/>
          </a:bodyPr>
          <a:lstStyle/>
          <a:p>
            <a:pPr lvl="0" algn="l"/>
            <a:r>
              <a:rPr lang="nl-NL" sz="3000" dirty="0"/>
              <a:t>Meganismes </a:t>
            </a:r>
            <a:r>
              <a:rPr lang="nl-NL" sz="3000" dirty="0" smtClean="0"/>
              <a:t>word:</a:t>
            </a:r>
          </a:p>
          <a:p>
            <a:pPr marL="457200" lvl="0" indent="-457200" algn="l">
              <a:buFontTx/>
              <a:buChar char="-"/>
            </a:pPr>
            <a:r>
              <a:rPr lang="nl-NL" sz="2600" dirty="0" smtClean="0"/>
              <a:t>persoonlikheid </a:t>
            </a:r>
          </a:p>
          <a:p>
            <a:pPr marL="457200" lvl="0" indent="-457200" algn="l">
              <a:buFontTx/>
              <a:buChar char="-"/>
            </a:pPr>
            <a:r>
              <a:rPr lang="nl-NL" sz="2600" dirty="0" smtClean="0"/>
              <a:t>manier </a:t>
            </a:r>
            <a:r>
              <a:rPr lang="nl-NL" sz="2600" dirty="0"/>
              <a:t>van </a:t>
            </a:r>
            <a:r>
              <a:rPr lang="nl-NL" sz="2600" dirty="0" smtClean="0"/>
              <a:t>doen</a:t>
            </a:r>
          </a:p>
          <a:p>
            <a:pPr lvl="0" algn="l"/>
            <a:endParaRPr lang="nl-NL" sz="1800" dirty="0"/>
          </a:p>
          <a:p>
            <a:pPr lvl="0" algn="l"/>
            <a:r>
              <a:rPr lang="nl-NL" sz="3000" dirty="0" smtClean="0"/>
              <a:t>Skade </a:t>
            </a:r>
            <a:r>
              <a:rPr lang="nl-NL" sz="3000" dirty="0"/>
              <a:t>aan </a:t>
            </a:r>
            <a:r>
              <a:rPr lang="nl-NL" sz="3000" dirty="0" smtClean="0"/>
              <a:t>self:</a:t>
            </a:r>
          </a:p>
          <a:p>
            <a:pPr marL="457200" lvl="0" indent="-457200" algn="l">
              <a:buFontTx/>
              <a:buChar char="-"/>
            </a:pPr>
            <a:r>
              <a:rPr lang="nl-NL" sz="2600" dirty="0" smtClean="0"/>
              <a:t>nie </a:t>
            </a:r>
            <a:r>
              <a:rPr lang="nl-NL" sz="2600" dirty="0" smtClean="0"/>
              <a:t>geïntegreer</a:t>
            </a:r>
            <a:endParaRPr lang="nl-NL" sz="2600" dirty="0" smtClean="0"/>
          </a:p>
          <a:p>
            <a:pPr marL="457200" lvl="0" indent="-457200" algn="l">
              <a:buFontTx/>
              <a:buChar char="-"/>
            </a:pPr>
            <a:r>
              <a:rPr lang="nl-NL" sz="2600" dirty="0"/>
              <a:t>n</a:t>
            </a:r>
            <a:r>
              <a:rPr lang="nl-NL" sz="2600" dirty="0" smtClean="0"/>
              <a:t>ie kongruent</a:t>
            </a:r>
          </a:p>
          <a:p>
            <a:pPr marL="457200" lvl="0" indent="-457200" algn="l">
              <a:buFontTx/>
              <a:buChar char="-"/>
            </a:pPr>
            <a:r>
              <a:rPr lang="nl-NL" sz="2600" dirty="0" smtClean="0"/>
              <a:t>nie </a:t>
            </a:r>
            <a:r>
              <a:rPr lang="nl-NL" sz="2600" dirty="0"/>
              <a:t>tuis in eie </a:t>
            </a:r>
            <a:r>
              <a:rPr lang="nl-NL" sz="2600" dirty="0" smtClean="0"/>
              <a:t>vel</a:t>
            </a:r>
          </a:p>
          <a:p>
            <a:pPr marL="457200" lvl="0" indent="-457200" algn="l">
              <a:buFontTx/>
              <a:buChar char="-"/>
            </a:pPr>
            <a:r>
              <a:rPr lang="nl-NL" sz="2600" dirty="0" smtClean="0"/>
              <a:t>nie </a:t>
            </a:r>
            <a:r>
              <a:rPr lang="nl-NL" sz="2600" dirty="0"/>
              <a:t>groei </a:t>
            </a:r>
            <a:endParaRPr lang="nl-NL" sz="2600" dirty="0" smtClean="0"/>
          </a:p>
          <a:p>
            <a:pPr marL="457200" lvl="0" indent="-457200" algn="l">
              <a:buFontTx/>
              <a:buChar char="-"/>
            </a:pPr>
            <a:r>
              <a:rPr lang="nl-NL" sz="2600" dirty="0"/>
              <a:t>i</a:t>
            </a:r>
            <a:r>
              <a:rPr lang="nl-NL" sz="2600" dirty="0" smtClean="0"/>
              <a:t>nstandhouding van ongesond </a:t>
            </a:r>
          </a:p>
          <a:p>
            <a:pPr algn="l"/>
            <a:endParaRPr lang="en-Z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238" y="2420888"/>
            <a:ext cx="3463226" cy="218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8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89083"/>
          </a:xfrm>
        </p:spPr>
        <p:txBody>
          <a:bodyPr>
            <a:normAutofit/>
          </a:bodyPr>
          <a:lstStyle/>
          <a:p>
            <a:r>
              <a:rPr lang="en-ZA" sz="4000" b="1" dirty="0" err="1" smtClean="0"/>
              <a:t>Gevolge</a:t>
            </a:r>
            <a:r>
              <a:rPr lang="en-ZA" sz="4000" b="1" dirty="0" smtClean="0"/>
              <a:t> van </a:t>
            </a:r>
            <a:r>
              <a:rPr lang="en-ZA" sz="4000" b="1" dirty="0" err="1" smtClean="0"/>
              <a:t>meganismes</a:t>
            </a:r>
            <a:r>
              <a:rPr lang="en-ZA" sz="4000" b="1" dirty="0" smtClean="0"/>
              <a:t> </a:t>
            </a:r>
            <a:endParaRPr lang="en-ZA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1484784"/>
            <a:ext cx="7704856" cy="5112568"/>
          </a:xfrm>
        </p:spPr>
        <p:txBody>
          <a:bodyPr>
            <a:normAutofit/>
          </a:bodyPr>
          <a:lstStyle/>
          <a:p>
            <a:pPr lvl="0" algn="l"/>
            <a:r>
              <a:rPr lang="nl-NL" sz="2800" dirty="0" smtClean="0"/>
              <a:t>Skade </a:t>
            </a:r>
            <a:r>
              <a:rPr lang="nl-NL" sz="2800" dirty="0"/>
              <a:t>aan </a:t>
            </a:r>
            <a:r>
              <a:rPr lang="nl-NL" sz="2800" dirty="0" smtClean="0"/>
              <a:t>ander:</a:t>
            </a:r>
          </a:p>
          <a:p>
            <a:pPr marL="457200" lvl="0" indent="-457200" algn="l">
              <a:buFontTx/>
              <a:buChar char="-"/>
            </a:pPr>
            <a:r>
              <a:rPr lang="nl-NL" sz="2400" dirty="0" smtClean="0"/>
              <a:t>inkongruensie verwar</a:t>
            </a:r>
          </a:p>
          <a:p>
            <a:pPr marL="457200" lvl="0" indent="-457200" algn="l">
              <a:buFontTx/>
              <a:buChar char="-"/>
            </a:pPr>
            <a:r>
              <a:rPr lang="nl-NL" sz="2400" dirty="0"/>
              <a:t>e</a:t>
            </a:r>
            <a:r>
              <a:rPr lang="nl-NL" sz="2400" dirty="0" smtClean="0"/>
              <a:t>mosionele afstandelikheid</a:t>
            </a:r>
          </a:p>
          <a:p>
            <a:pPr marL="457200" lvl="0" indent="-457200" algn="l">
              <a:buFontTx/>
              <a:buChar char="-"/>
            </a:pPr>
            <a:r>
              <a:rPr lang="nl-NL" sz="2400" dirty="0"/>
              <a:t>e</a:t>
            </a:r>
            <a:r>
              <a:rPr lang="nl-NL" sz="2400" dirty="0" smtClean="0"/>
              <a:t>rvaar verwerping</a:t>
            </a:r>
          </a:p>
          <a:p>
            <a:pPr marL="457200" lvl="0" indent="-457200" algn="l">
              <a:buFontTx/>
              <a:buChar char="-"/>
            </a:pPr>
            <a:r>
              <a:rPr lang="nl-NL" sz="2400" dirty="0"/>
              <a:t>m</a:t>
            </a:r>
            <a:r>
              <a:rPr lang="nl-NL" sz="2400" dirty="0" smtClean="0"/>
              <a:t>agspeletjies vs egtheid</a:t>
            </a:r>
          </a:p>
          <a:p>
            <a:pPr marL="457200" lvl="0" indent="-457200" algn="l">
              <a:buFontTx/>
              <a:buChar char="-"/>
            </a:pPr>
            <a:endParaRPr lang="en-ZA" sz="1800" dirty="0"/>
          </a:p>
          <a:p>
            <a:pPr algn="l"/>
            <a:endParaRPr lang="en-Z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4216079"/>
            <a:ext cx="4536504" cy="255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13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850</Words>
  <Application>Microsoft Office PowerPoint</Application>
  <PresentationFormat>On-screen Show (4:3)</PresentationFormat>
  <Paragraphs>258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Office Theme</vt:lpstr>
      <vt:lpstr>1_Office Theme</vt:lpstr>
      <vt:lpstr>Gesonde predikante 1</vt:lpstr>
      <vt:lpstr>PowerPoint Presentation</vt:lpstr>
      <vt:lpstr>Jakobus 4:17</vt:lpstr>
      <vt:lpstr>PowerPoint Presentation</vt:lpstr>
      <vt:lpstr>GEVALLESTUDIE</vt:lpstr>
      <vt:lpstr>Waarom so moeilik?</vt:lpstr>
      <vt:lpstr>Gevolge: Meganismes</vt:lpstr>
      <vt:lpstr>Gevolge van meganismes </vt:lpstr>
      <vt:lpstr>Gevolge van meganismes </vt:lpstr>
      <vt:lpstr>Gevolge van meganismes </vt:lpstr>
      <vt:lpstr>Waarom so moeilik?</vt:lpstr>
      <vt:lpstr>PowerPoint Presentation</vt:lpstr>
      <vt:lpstr>Families van oorsprong: Grense</vt:lpstr>
      <vt:lpstr> Grense oorskry     </vt:lpstr>
      <vt:lpstr> Grense oorskry: Gevolge </vt:lpstr>
      <vt:lpstr>Ondeurdringbare grense: Gevolge</vt:lpstr>
      <vt:lpstr>Ondeurdringbare grense</vt:lpstr>
      <vt:lpstr>Ondeurdringbare        grense</vt:lpstr>
      <vt:lpstr>Albei soorte gesinne</vt:lpstr>
      <vt:lpstr>Albei soorte gesinne</vt:lpstr>
      <vt:lpstr>Albei soorte gesinne</vt:lpstr>
      <vt:lpstr> Rolle</vt:lpstr>
      <vt:lpstr>Predikante uit sulke gesinne</vt:lpstr>
      <vt:lpstr>Predikante uit sulke gesinne</vt:lpstr>
      <vt:lpstr>Predikante uit sulke gesinne</vt:lpstr>
      <vt:lpstr>Spirituele gevolge</vt:lpstr>
      <vt:lpstr>Psigiese gevolge</vt:lpstr>
      <vt:lpstr>Heling</vt:lpstr>
      <vt:lpstr>PowerPoint Presentation</vt:lpstr>
      <vt:lpstr>Versorging van die self</vt:lpstr>
    </vt:vector>
  </TitlesOfParts>
  <Company>University of Pretoria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Disfunksionele families van oorsprong</dc:title>
  <dc:creator>User</dc:creator>
  <cp:lastModifiedBy>Prof. Y Dreyer</cp:lastModifiedBy>
  <cp:revision>73</cp:revision>
  <dcterms:created xsi:type="dcterms:W3CDTF">2015-04-11T12:22:13Z</dcterms:created>
  <dcterms:modified xsi:type="dcterms:W3CDTF">2023-09-04T14:04:26Z</dcterms:modified>
</cp:coreProperties>
</file>